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6"/>
  </p:notesMasterIdLst>
  <p:handoutMasterIdLst>
    <p:handoutMasterId r:id="rId27"/>
  </p:handoutMasterIdLst>
  <p:sldIdLst>
    <p:sldId id="257" r:id="rId2"/>
    <p:sldId id="291" r:id="rId3"/>
    <p:sldId id="293" r:id="rId4"/>
    <p:sldId id="299" r:id="rId5"/>
    <p:sldId id="292" r:id="rId6"/>
    <p:sldId id="302" r:id="rId7"/>
    <p:sldId id="303" r:id="rId8"/>
    <p:sldId id="300" r:id="rId9"/>
    <p:sldId id="301" r:id="rId10"/>
    <p:sldId id="305" r:id="rId11"/>
    <p:sldId id="317" r:id="rId12"/>
    <p:sldId id="309" r:id="rId13"/>
    <p:sldId id="315" r:id="rId14"/>
    <p:sldId id="318" r:id="rId15"/>
    <p:sldId id="316" r:id="rId16"/>
    <p:sldId id="310" r:id="rId17"/>
    <p:sldId id="304" r:id="rId18"/>
    <p:sldId id="306" r:id="rId19"/>
    <p:sldId id="311" r:id="rId20"/>
    <p:sldId id="319" r:id="rId21"/>
    <p:sldId id="312" r:id="rId22"/>
    <p:sldId id="313" r:id="rId23"/>
    <p:sldId id="314" r:id="rId24"/>
    <p:sldId id="320" r:id="rId25"/>
  </p:sldIdLst>
  <p:sldSz cx="9144000" cy="6858000" type="letter"/>
  <p:notesSz cx="7019925" cy="9305925"/>
  <p:defaultTextStyle>
    <a:defPPr>
      <a:defRPr lang="en-US"/>
    </a:defPPr>
    <a:lvl1pPr algn="l" rtl="0" fontAlgn="base">
      <a:spcBef>
        <a:spcPct val="20000"/>
      </a:spcBef>
      <a:spcAft>
        <a:spcPct val="0"/>
      </a:spcAft>
      <a:defRPr sz="2400" kern="1200">
        <a:solidFill>
          <a:schemeClr val="tx1"/>
        </a:solidFill>
        <a:latin typeface="Arial" charset="0"/>
        <a:ea typeface="+mn-ea"/>
        <a:cs typeface="+mn-cs"/>
      </a:defRPr>
    </a:lvl1pPr>
    <a:lvl2pPr marL="457200" algn="l" rtl="0" fontAlgn="base">
      <a:spcBef>
        <a:spcPct val="20000"/>
      </a:spcBef>
      <a:spcAft>
        <a:spcPct val="0"/>
      </a:spcAft>
      <a:defRPr sz="2400" kern="1200">
        <a:solidFill>
          <a:schemeClr val="tx1"/>
        </a:solidFill>
        <a:latin typeface="Arial" charset="0"/>
        <a:ea typeface="+mn-ea"/>
        <a:cs typeface="+mn-cs"/>
      </a:defRPr>
    </a:lvl2pPr>
    <a:lvl3pPr marL="914400" algn="l" rtl="0" fontAlgn="base">
      <a:spcBef>
        <a:spcPct val="20000"/>
      </a:spcBef>
      <a:spcAft>
        <a:spcPct val="0"/>
      </a:spcAft>
      <a:defRPr sz="2400" kern="1200">
        <a:solidFill>
          <a:schemeClr val="tx1"/>
        </a:solidFill>
        <a:latin typeface="Arial" charset="0"/>
        <a:ea typeface="+mn-ea"/>
        <a:cs typeface="+mn-cs"/>
      </a:defRPr>
    </a:lvl3pPr>
    <a:lvl4pPr marL="1371600" algn="l" rtl="0" fontAlgn="base">
      <a:spcBef>
        <a:spcPct val="20000"/>
      </a:spcBef>
      <a:spcAft>
        <a:spcPct val="0"/>
      </a:spcAft>
      <a:defRPr sz="2400" kern="1200">
        <a:solidFill>
          <a:schemeClr val="tx1"/>
        </a:solidFill>
        <a:latin typeface="Arial" charset="0"/>
        <a:ea typeface="+mn-ea"/>
        <a:cs typeface="+mn-cs"/>
      </a:defRPr>
    </a:lvl4pPr>
    <a:lvl5pPr marL="1828800" algn="l" rtl="0" fontAlgn="base">
      <a:spcBef>
        <a:spcPct val="2000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7F7F7"/>
    <a:srgbClr val="FFFF00"/>
    <a:srgbClr val="000000"/>
    <a:srgbClr val="82FFFF"/>
    <a:srgbClr val="EEEEEE"/>
    <a:srgbClr val="CCCC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073" autoAdjust="0"/>
    <p:restoredTop sz="91954" autoAdjust="0"/>
  </p:normalViewPr>
  <p:slideViewPr>
    <p:cSldViewPr snapToGrid="0">
      <p:cViewPr varScale="1">
        <p:scale>
          <a:sx n="107" d="100"/>
          <a:sy n="107" d="100"/>
        </p:scale>
        <p:origin x="-1710" y="-84"/>
      </p:cViewPr>
      <p:guideLst>
        <p:guide orient="horz" pos="2160"/>
        <p:guide pos="2876"/>
      </p:guideLst>
    </p:cSldViewPr>
  </p:slideViewPr>
  <p:outlineViewPr>
    <p:cViewPr>
      <p:scale>
        <a:sx n="33" d="100"/>
        <a:sy n="33" d="100"/>
      </p:scale>
      <p:origin x="0" y="0"/>
    </p:cViewPr>
    <p:sldLst>
      <p:sld r:id="rId1" collapse="1"/>
    </p:sldLst>
  </p:outlineViewPr>
  <p:notesTextViewPr>
    <p:cViewPr>
      <p:scale>
        <a:sx n="125" d="100"/>
        <a:sy n="125" d="100"/>
      </p:scale>
      <p:origin x="0" y="0"/>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041728" cy="465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7" tIns="46644" rIns="93287" bIns="46644" numCol="1" anchor="t" anchorCtr="0" compatLnSpc="1">
            <a:prstTxWarp prst="textNoShape">
              <a:avLst/>
            </a:prstTxWarp>
          </a:bodyPr>
          <a:lstStyle>
            <a:lvl1pPr eaLnBrk="0" hangingPunct="0">
              <a:spcBef>
                <a:spcPct val="0"/>
              </a:spcBef>
              <a:defRPr sz="1200" b="1">
                <a:latin typeface="Times"/>
              </a:defRPr>
            </a:lvl1pPr>
          </a:lstStyle>
          <a:p>
            <a:pPr>
              <a:defRPr/>
            </a:pPr>
            <a:endParaRPr lang="en-US" altLang="en-US"/>
          </a:p>
        </p:txBody>
      </p:sp>
      <p:sp>
        <p:nvSpPr>
          <p:cNvPr id="11267" name="Rectangle 3"/>
          <p:cNvSpPr>
            <a:spLocks noGrp="1" noChangeArrowheads="1"/>
          </p:cNvSpPr>
          <p:nvPr>
            <p:ph type="dt" sz="quarter" idx="1"/>
          </p:nvPr>
        </p:nvSpPr>
        <p:spPr bwMode="auto">
          <a:xfrm>
            <a:off x="3978197" y="0"/>
            <a:ext cx="3041728" cy="465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7" tIns="46644" rIns="93287" bIns="46644" numCol="1" anchor="t" anchorCtr="0" compatLnSpc="1">
            <a:prstTxWarp prst="textNoShape">
              <a:avLst/>
            </a:prstTxWarp>
          </a:bodyPr>
          <a:lstStyle>
            <a:lvl1pPr algn="r" eaLnBrk="0" hangingPunct="0">
              <a:spcBef>
                <a:spcPct val="0"/>
              </a:spcBef>
              <a:defRPr sz="1200" b="1">
                <a:latin typeface="Times"/>
              </a:defRPr>
            </a:lvl1pPr>
          </a:lstStyle>
          <a:p>
            <a:pPr>
              <a:defRPr/>
            </a:pPr>
            <a:endParaRPr lang="en-US" altLang="en-US"/>
          </a:p>
        </p:txBody>
      </p:sp>
      <p:sp>
        <p:nvSpPr>
          <p:cNvPr id="11268" name="Rectangle 4"/>
          <p:cNvSpPr>
            <a:spLocks noGrp="1" noChangeArrowheads="1"/>
          </p:cNvSpPr>
          <p:nvPr>
            <p:ph type="ftr" sz="quarter" idx="2"/>
          </p:nvPr>
        </p:nvSpPr>
        <p:spPr bwMode="auto">
          <a:xfrm>
            <a:off x="0" y="8840841"/>
            <a:ext cx="3041728" cy="465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7" tIns="46644" rIns="93287" bIns="46644" numCol="1" anchor="b" anchorCtr="0" compatLnSpc="1">
            <a:prstTxWarp prst="textNoShape">
              <a:avLst/>
            </a:prstTxWarp>
          </a:bodyPr>
          <a:lstStyle>
            <a:lvl1pPr eaLnBrk="0" hangingPunct="0">
              <a:spcBef>
                <a:spcPct val="0"/>
              </a:spcBef>
              <a:defRPr sz="1200" b="1">
                <a:latin typeface="Times"/>
              </a:defRPr>
            </a:lvl1pPr>
          </a:lstStyle>
          <a:p>
            <a:pPr>
              <a:defRPr/>
            </a:pPr>
            <a:endParaRPr lang="en-US" altLang="en-US"/>
          </a:p>
        </p:txBody>
      </p:sp>
      <p:sp>
        <p:nvSpPr>
          <p:cNvPr id="11269" name="Rectangle 5"/>
          <p:cNvSpPr>
            <a:spLocks noGrp="1" noChangeArrowheads="1"/>
          </p:cNvSpPr>
          <p:nvPr>
            <p:ph type="sldNum" sz="quarter" idx="3"/>
          </p:nvPr>
        </p:nvSpPr>
        <p:spPr bwMode="auto">
          <a:xfrm>
            <a:off x="3978197" y="8840841"/>
            <a:ext cx="3041728" cy="465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7" tIns="46644" rIns="93287" bIns="46644" numCol="1" anchor="b" anchorCtr="0" compatLnSpc="1">
            <a:prstTxWarp prst="textNoShape">
              <a:avLst/>
            </a:prstTxWarp>
          </a:bodyPr>
          <a:lstStyle>
            <a:lvl1pPr algn="r" eaLnBrk="0" hangingPunct="0">
              <a:spcBef>
                <a:spcPct val="0"/>
              </a:spcBef>
              <a:defRPr sz="1200" b="1">
                <a:latin typeface="Times"/>
              </a:defRPr>
            </a:lvl1pPr>
          </a:lstStyle>
          <a:p>
            <a:pPr>
              <a:defRPr/>
            </a:pPr>
            <a:fld id="{06833D4D-52A1-42E7-A955-7CB8F21C249F}" type="slidenum">
              <a:rPr lang="en-US" altLang="en-US"/>
              <a:pPr>
                <a:defRPr/>
              </a:pPr>
              <a:t>‹#›</a:t>
            </a:fld>
            <a:endParaRPr lang="en-US" altLang="en-US"/>
          </a:p>
        </p:txBody>
      </p:sp>
    </p:spTree>
    <p:extLst>
      <p:ext uri="{BB962C8B-B14F-4D97-AF65-F5344CB8AC3E}">
        <p14:creationId xmlns:p14="http://schemas.microsoft.com/office/powerpoint/2010/main" val="274079696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41728" cy="465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76" tIns="46637" rIns="93276" bIns="46637" numCol="1" anchor="t" anchorCtr="0" compatLnSpc="1">
            <a:prstTxWarp prst="textNoShape">
              <a:avLst/>
            </a:prstTxWarp>
          </a:bodyPr>
          <a:lstStyle>
            <a:lvl1pPr eaLnBrk="0" hangingPunct="0">
              <a:spcBef>
                <a:spcPct val="0"/>
              </a:spcBef>
              <a:defRPr sz="1200">
                <a:latin typeface="Times"/>
              </a:defRPr>
            </a:lvl1pPr>
          </a:lstStyle>
          <a:p>
            <a:pPr>
              <a:defRPr/>
            </a:pPr>
            <a:endParaRPr lang="en-US" altLang="en-US"/>
          </a:p>
        </p:txBody>
      </p:sp>
      <p:sp>
        <p:nvSpPr>
          <p:cNvPr id="5123" name="Rectangle 3"/>
          <p:cNvSpPr>
            <a:spLocks noGrp="1" noChangeArrowheads="1"/>
          </p:cNvSpPr>
          <p:nvPr>
            <p:ph type="dt" idx="1"/>
          </p:nvPr>
        </p:nvSpPr>
        <p:spPr bwMode="auto">
          <a:xfrm>
            <a:off x="3978197" y="0"/>
            <a:ext cx="3041728" cy="465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76" tIns="46637" rIns="93276" bIns="46637" numCol="1" anchor="t" anchorCtr="0" compatLnSpc="1">
            <a:prstTxWarp prst="textNoShape">
              <a:avLst/>
            </a:prstTxWarp>
          </a:bodyPr>
          <a:lstStyle>
            <a:lvl1pPr algn="r" eaLnBrk="0" hangingPunct="0">
              <a:spcBef>
                <a:spcPct val="0"/>
              </a:spcBef>
              <a:defRPr sz="1200">
                <a:latin typeface="Times"/>
              </a:defRPr>
            </a:lvl1pPr>
          </a:lstStyle>
          <a:p>
            <a:pPr>
              <a:defRPr/>
            </a:pPr>
            <a:endParaRPr lang="en-US" altLang="en-US"/>
          </a:p>
        </p:txBody>
      </p:sp>
      <p:sp>
        <p:nvSpPr>
          <p:cNvPr id="35844" name="Rectangle 4"/>
          <p:cNvSpPr>
            <a:spLocks noGrp="1" noRot="1" noChangeAspect="1" noChangeArrowheads="1" noTextEdit="1"/>
          </p:cNvSpPr>
          <p:nvPr>
            <p:ph type="sldImg" idx="2"/>
          </p:nvPr>
        </p:nvSpPr>
        <p:spPr bwMode="auto">
          <a:xfrm>
            <a:off x="1184275" y="698500"/>
            <a:ext cx="4651375" cy="34893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936469" y="4419368"/>
            <a:ext cx="5146987" cy="4187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76" tIns="46637" rIns="93276" bIns="46637"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5126" name="Rectangle 6"/>
          <p:cNvSpPr>
            <a:spLocks noGrp="1" noChangeArrowheads="1"/>
          </p:cNvSpPr>
          <p:nvPr>
            <p:ph type="ftr" sz="quarter" idx="4"/>
          </p:nvPr>
        </p:nvSpPr>
        <p:spPr bwMode="auto">
          <a:xfrm>
            <a:off x="0" y="8840841"/>
            <a:ext cx="3041728" cy="465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76" tIns="46637" rIns="93276" bIns="46637" numCol="1" anchor="b" anchorCtr="0" compatLnSpc="1">
            <a:prstTxWarp prst="textNoShape">
              <a:avLst/>
            </a:prstTxWarp>
          </a:bodyPr>
          <a:lstStyle>
            <a:lvl1pPr eaLnBrk="0" hangingPunct="0">
              <a:spcBef>
                <a:spcPct val="0"/>
              </a:spcBef>
              <a:defRPr sz="1200">
                <a:latin typeface="Times"/>
              </a:defRPr>
            </a:lvl1pPr>
          </a:lstStyle>
          <a:p>
            <a:pPr>
              <a:defRPr/>
            </a:pPr>
            <a:endParaRPr lang="en-US" altLang="en-US"/>
          </a:p>
        </p:txBody>
      </p:sp>
      <p:sp>
        <p:nvSpPr>
          <p:cNvPr id="5127" name="Rectangle 7"/>
          <p:cNvSpPr>
            <a:spLocks noGrp="1" noChangeArrowheads="1"/>
          </p:cNvSpPr>
          <p:nvPr>
            <p:ph type="sldNum" sz="quarter" idx="5"/>
          </p:nvPr>
        </p:nvSpPr>
        <p:spPr bwMode="auto">
          <a:xfrm>
            <a:off x="3978197" y="8840841"/>
            <a:ext cx="3041728" cy="465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76" tIns="46637" rIns="93276" bIns="46637" numCol="1" anchor="b" anchorCtr="0" compatLnSpc="1">
            <a:prstTxWarp prst="textNoShape">
              <a:avLst/>
            </a:prstTxWarp>
          </a:bodyPr>
          <a:lstStyle>
            <a:lvl1pPr algn="r" eaLnBrk="0" hangingPunct="0">
              <a:spcBef>
                <a:spcPct val="0"/>
              </a:spcBef>
              <a:defRPr sz="1200">
                <a:latin typeface="Times"/>
              </a:defRPr>
            </a:lvl1pPr>
          </a:lstStyle>
          <a:p>
            <a:pPr>
              <a:defRPr/>
            </a:pPr>
            <a:fld id="{D0592F96-A20C-4AA8-A848-3A715D1240B5}" type="slidenum">
              <a:rPr lang="en-US" altLang="en-US"/>
              <a:pPr>
                <a:defRPr/>
              </a:pPr>
              <a:t>‹#›</a:t>
            </a:fld>
            <a:endParaRPr lang="en-US" altLang="en-US"/>
          </a:p>
        </p:txBody>
      </p:sp>
    </p:spTree>
    <p:extLst>
      <p:ext uri="{BB962C8B-B14F-4D97-AF65-F5344CB8AC3E}">
        <p14:creationId xmlns:p14="http://schemas.microsoft.com/office/powerpoint/2010/main" val="1716778491"/>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Times"/>
        <a:ea typeface="+mn-ea"/>
        <a:cs typeface="+mn-cs"/>
      </a:defRPr>
    </a:lvl1pPr>
    <a:lvl2pPr marL="457200" algn="l" rtl="0" eaLnBrk="0" fontAlgn="base" hangingPunct="0">
      <a:spcBef>
        <a:spcPct val="30000"/>
      </a:spcBef>
      <a:spcAft>
        <a:spcPct val="0"/>
      </a:spcAft>
      <a:defRPr sz="1200" kern="1200">
        <a:solidFill>
          <a:schemeClr val="tx1"/>
        </a:solidFill>
        <a:latin typeface="Times"/>
        <a:ea typeface="+mn-ea"/>
        <a:cs typeface="+mn-cs"/>
      </a:defRPr>
    </a:lvl2pPr>
    <a:lvl3pPr marL="914400" algn="l" rtl="0" eaLnBrk="0" fontAlgn="base" hangingPunct="0">
      <a:spcBef>
        <a:spcPct val="30000"/>
      </a:spcBef>
      <a:spcAft>
        <a:spcPct val="0"/>
      </a:spcAft>
      <a:defRPr sz="1200" kern="1200">
        <a:solidFill>
          <a:schemeClr val="tx1"/>
        </a:solidFill>
        <a:latin typeface="Times"/>
        <a:ea typeface="+mn-ea"/>
        <a:cs typeface="+mn-cs"/>
      </a:defRPr>
    </a:lvl3pPr>
    <a:lvl4pPr marL="1371600" algn="l" rtl="0" eaLnBrk="0" fontAlgn="base" hangingPunct="0">
      <a:spcBef>
        <a:spcPct val="30000"/>
      </a:spcBef>
      <a:spcAft>
        <a:spcPct val="0"/>
      </a:spcAft>
      <a:defRPr sz="1200" kern="1200">
        <a:solidFill>
          <a:schemeClr val="tx1"/>
        </a:solidFill>
        <a:latin typeface="Times"/>
        <a:ea typeface="+mn-ea"/>
        <a:cs typeface="+mn-cs"/>
      </a:defRPr>
    </a:lvl4pPr>
    <a:lvl5pPr marL="1828800" algn="l" rtl="0" eaLnBrk="0" fontAlgn="base" hangingPunct="0">
      <a:spcBef>
        <a:spcPct val="30000"/>
      </a:spcBef>
      <a:spcAft>
        <a:spcPct val="0"/>
      </a:spcAft>
      <a:defRPr sz="1200" kern="1200">
        <a:solidFill>
          <a:schemeClr val="tx1"/>
        </a:solidFill>
        <a:latin typeface="Times"/>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a:defRPr>
            </a:lvl1pPr>
            <a:lvl2pPr marL="742950" indent="-285750" eaLnBrk="0" hangingPunct="0">
              <a:spcBef>
                <a:spcPct val="30000"/>
              </a:spcBef>
              <a:defRPr sz="1200">
                <a:solidFill>
                  <a:schemeClr val="tx1"/>
                </a:solidFill>
                <a:latin typeface="Times"/>
              </a:defRPr>
            </a:lvl2pPr>
            <a:lvl3pPr marL="1143000" indent="-228600" eaLnBrk="0" hangingPunct="0">
              <a:spcBef>
                <a:spcPct val="30000"/>
              </a:spcBef>
              <a:defRPr sz="1200">
                <a:solidFill>
                  <a:schemeClr val="tx1"/>
                </a:solidFill>
                <a:latin typeface="Times"/>
              </a:defRPr>
            </a:lvl3pPr>
            <a:lvl4pPr marL="1600200" indent="-228600" eaLnBrk="0" hangingPunct="0">
              <a:spcBef>
                <a:spcPct val="30000"/>
              </a:spcBef>
              <a:defRPr sz="1200">
                <a:solidFill>
                  <a:schemeClr val="tx1"/>
                </a:solidFill>
                <a:latin typeface="Times"/>
              </a:defRPr>
            </a:lvl4pPr>
            <a:lvl5pPr marL="2057400" indent="-228600" eaLnBrk="0" hangingPunct="0">
              <a:spcBef>
                <a:spcPct val="30000"/>
              </a:spcBef>
              <a:defRPr sz="1200">
                <a:solidFill>
                  <a:schemeClr val="tx1"/>
                </a:solidFill>
                <a:latin typeface="Times"/>
              </a:defRPr>
            </a:lvl5pPr>
            <a:lvl6pPr marL="2514600" indent="-228600" eaLnBrk="0" fontAlgn="base" hangingPunct="0">
              <a:spcBef>
                <a:spcPct val="30000"/>
              </a:spcBef>
              <a:spcAft>
                <a:spcPct val="0"/>
              </a:spcAft>
              <a:defRPr sz="1200">
                <a:solidFill>
                  <a:schemeClr val="tx1"/>
                </a:solidFill>
                <a:latin typeface="Times"/>
              </a:defRPr>
            </a:lvl6pPr>
            <a:lvl7pPr marL="2971800" indent="-228600" eaLnBrk="0" fontAlgn="base" hangingPunct="0">
              <a:spcBef>
                <a:spcPct val="30000"/>
              </a:spcBef>
              <a:spcAft>
                <a:spcPct val="0"/>
              </a:spcAft>
              <a:defRPr sz="1200">
                <a:solidFill>
                  <a:schemeClr val="tx1"/>
                </a:solidFill>
                <a:latin typeface="Times"/>
              </a:defRPr>
            </a:lvl7pPr>
            <a:lvl8pPr marL="3429000" indent="-228600" eaLnBrk="0" fontAlgn="base" hangingPunct="0">
              <a:spcBef>
                <a:spcPct val="30000"/>
              </a:spcBef>
              <a:spcAft>
                <a:spcPct val="0"/>
              </a:spcAft>
              <a:defRPr sz="1200">
                <a:solidFill>
                  <a:schemeClr val="tx1"/>
                </a:solidFill>
                <a:latin typeface="Times"/>
              </a:defRPr>
            </a:lvl8pPr>
            <a:lvl9pPr marL="3886200" indent="-228600" eaLnBrk="0" fontAlgn="base" hangingPunct="0">
              <a:spcBef>
                <a:spcPct val="30000"/>
              </a:spcBef>
              <a:spcAft>
                <a:spcPct val="0"/>
              </a:spcAft>
              <a:defRPr sz="1200">
                <a:solidFill>
                  <a:schemeClr val="tx1"/>
                </a:solidFill>
                <a:latin typeface="Times"/>
              </a:defRPr>
            </a:lvl9pPr>
          </a:lstStyle>
          <a:p>
            <a:pPr>
              <a:spcBef>
                <a:spcPct val="0"/>
              </a:spcBef>
            </a:pPr>
            <a:fld id="{AB53632E-6591-45C5-8D65-8EABB1DAFB66}" type="slidenum">
              <a:rPr lang="en-US" altLang="en-US" smtClean="0"/>
              <a:pPr>
                <a:spcBef>
                  <a:spcPct val="0"/>
                </a:spcBef>
              </a:pPr>
              <a:t>1</a:t>
            </a:fld>
            <a:endParaRPr lang="en-US" alt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algn="just" eaLnBrk="1" hangingPunct="1"/>
            <a:r>
              <a:rPr lang="en-US" altLang="en-US" dirty="0" smtClean="0">
                <a:latin typeface="Times New Roman" pitchFamily="18" charset="0"/>
                <a:cs typeface="Times New Roman" pitchFamily="18" charset="0"/>
              </a:rPr>
              <a:t>This paper describes a new technique for making high-resolution phase and frequency measurements by using a direct digital synthesizer (DDS) in a phase tracking</a:t>
            </a:r>
            <a:r>
              <a:rPr lang="en-US" altLang="en-US" baseline="0" dirty="0" smtClean="0">
                <a:latin typeface="Times New Roman" pitchFamily="18" charset="0"/>
                <a:cs typeface="Times New Roman" pitchFamily="18" charset="0"/>
              </a:rPr>
              <a:t> loop.</a:t>
            </a:r>
            <a:endParaRPr lang="en-US" altLang="en-US" dirty="0" smtClean="0"/>
          </a:p>
        </p:txBody>
      </p:sp>
      <p:sp>
        <p:nvSpPr>
          <p:cNvPr id="36869" name="Date Placeholder 1"/>
          <p:cNvSpPr>
            <a:spLocks noGrp="1"/>
          </p:cNvSpPr>
          <p:nvPr>
            <p:ph type="dt" sz="quarter" idx="1"/>
          </p:nvPr>
        </p:nvSpPr>
        <p:spPr>
          <a:noFill/>
        </p:spPr>
        <p:txBody>
          <a:bodyPr/>
          <a:lstStyle>
            <a:lvl1pPr eaLnBrk="0" hangingPunct="0">
              <a:spcBef>
                <a:spcPct val="30000"/>
              </a:spcBef>
              <a:defRPr sz="1200">
                <a:solidFill>
                  <a:schemeClr val="tx1"/>
                </a:solidFill>
                <a:latin typeface="Times"/>
              </a:defRPr>
            </a:lvl1pPr>
            <a:lvl2pPr marL="742950" indent="-285750" eaLnBrk="0" hangingPunct="0">
              <a:spcBef>
                <a:spcPct val="30000"/>
              </a:spcBef>
              <a:defRPr sz="1200">
                <a:solidFill>
                  <a:schemeClr val="tx1"/>
                </a:solidFill>
                <a:latin typeface="Times"/>
              </a:defRPr>
            </a:lvl2pPr>
            <a:lvl3pPr marL="1143000" indent="-228600" eaLnBrk="0" hangingPunct="0">
              <a:spcBef>
                <a:spcPct val="30000"/>
              </a:spcBef>
              <a:defRPr sz="1200">
                <a:solidFill>
                  <a:schemeClr val="tx1"/>
                </a:solidFill>
                <a:latin typeface="Times"/>
              </a:defRPr>
            </a:lvl3pPr>
            <a:lvl4pPr marL="1600200" indent="-228600" eaLnBrk="0" hangingPunct="0">
              <a:spcBef>
                <a:spcPct val="30000"/>
              </a:spcBef>
              <a:defRPr sz="1200">
                <a:solidFill>
                  <a:schemeClr val="tx1"/>
                </a:solidFill>
                <a:latin typeface="Times"/>
              </a:defRPr>
            </a:lvl4pPr>
            <a:lvl5pPr marL="2057400" indent="-228600" eaLnBrk="0" hangingPunct="0">
              <a:spcBef>
                <a:spcPct val="30000"/>
              </a:spcBef>
              <a:defRPr sz="1200">
                <a:solidFill>
                  <a:schemeClr val="tx1"/>
                </a:solidFill>
                <a:latin typeface="Times"/>
              </a:defRPr>
            </a:lvl5pPr>
            <a:lvl6pPr marL="2514600" indent="-228600" eaLnBrk="0" fontAlgn="base" hangingPunct="0">
              <a:spcBef>
                <a:spcPct val="30000"/>
              </a:spcBef>
              <a:spcAft>
                <a:spcPct val="0"/>
              </a:spcAft>
              <a:defRPr sz="1200">
                <a:solidFill>
                  <a:schemeClr val="tx1"/>
                </a:solidFill>
                <a:latin typeface="Times"/>
              </a:defRPr>
            </a:lvl6pPr>
            <a:lvl7pPr marL="2971800" indent="-228600" eaLnBrk="0" fontAlgn="base" hangingPunct="0">
              <a:spcBef>
                <a:spcPct val="30000"/>
              </a:spcBef>
              <a:spcAft>
                <a:spcPct val="0"/>
              </a:spcAft>
              <a:defRPr sz="1200">
                <a:solidFill>
                  <a:schemeClr val="tx1"/>
                </a:solidFill>
                <a:latin typeface="Times"/>
              </a:defRPr>
            </a:lvl7pPr>
            <a:lvl8pPr marL="3429000" indent="-228600" eaLnBrk="0" fontAlgn="base" hangingPunct="0">
              <a:spcBef>
                <a:spcPct val="30000"/>
              </a:spcBef>
              <a:spcAft>
                <a:spcPct val="0"/>
              </a:spcAft>
              <a:defRPr sz="1200">
                <a:solidFill>
                  <a:schemeClr val="tx1"/>
                </a:solidFill>
                <a:latin typeface="Times"/>
              </a:defRPr>
            </a:lvl8pPr>
            <a:lvl9pPr marL="3886200" indent="-228600" eaLnBrk="0" fontAlgn="base" hangingPunct="0">
              <a:spcBef>
                <a:spcPct val="30000"/>
              </a:spcBef>
              <a:spcAft>
                <a:spcPct val="0"/>
              </a:spcAft>
              <a:defRPr sz="1200">
                <a:solidFill>
                  <a:schemeClr val="tx1"/>
                </a:solidFill>
                <a:latin typeface="Times"/>
              </a:defRPr>
            </a:lvl9pPr>
          </a:lstStyle>
          <a:p>
            <a:pPr>
              <a:spcBef>
                <a:spcPct val="0"/>
              </a:spcBef>
            </a:pPr>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photograph shows a prototype of the DDS clock measurement module,</a:t>
            </a:r>
            <a:r>
              <a:rPr lang="en-US" baseline="0" dirty="0" smtClean="0"/>
              <a:t> which is about the size of a pack of cards.  It has 5 MHz to 15 MHz signal and 10 MHz reference RF inputs, and a rear USB interface for data, control and power.</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2</a:t>
            </a:fld>
            <a:endParaRPr lang="en-US" altLang="en-US"/>
          </a:p>
        </p:txBody>
      </p:sp>
    </p:spTree>
    <p:extLst>
      <p:ext uri="{BB962C8B-B14F-4D97-AF65-F5344CB8AC3E}">
        <p14:creationId xmlns:p14="http://schemas.microsoft.com/office/powerpoint/2010/main" val="3999440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is a block diagram of a typical DDS chip (in this case an Analog Devices AD9951).  The frequency</a:t>
            </a:r>
            <a:r>
              <a:rPr lang="en-US" baseline="0" dirty="0" smtClean="0"/>
              <a:t> tuning word is added to the phase accumulator each clock cycle to generate a numerical phase value that drives a cosine lookup table whose value is converted to analog form by the DAC to produce the RF output.  The important feature here is that a phase offset control is provided that can be utilized to make high-resolution phase measurements.</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3</a:t>
            </a:fld>
            <a:endParaRPr lang="en-US" altLang="en-US"/>
          </a:p>
        </p:txBody>
      </p:sp>
    </p:spTree>
    <p:extLst>
      <p:ext uri="{BB962C8B-B14F-4D97-AF65-F5344CB8AC3E}">
        <p14:creationId xmlns:p14="http://schemas.microsoft.com/office/powerpoint/2010/main" val="1808827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14-bit DDS phase offset value divides the period of the DDS output frequency into 2</a:t>
            </a:r>
            <a:r>
              <a:rPr lang="en-US" baseline="30000" dirty="0" smtClean="0"/>
              <a:t>14</a:t>
            </a:r>
            <a:r>
              <a:rPr lang="en-US" dirty="0" smtClean="0"/>
              <a:t> (16,384) increments,</a:t>
            </a:r>
            <a:r>
              <a:rPr lang="en-US" baseline="0" dirty="0" smtClean="0"/>
              <a:t> which is only 6.1 ps at 10 MHz, and thereby provides excellent phase resolution.</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4</a:t>
            </a:fld>
            <a:endParaRPr lang="en-US" altLang="en-US"/>
          </a:p>
        </p:txBody>
      </p:sp>
    </p:spTree>
    <p:extLst>
      <p:ext uri="{BB962C8B-B14F-4D97-AF65-F5344CB8AC3E}">
        <p14:creationId xmlns:p14="http://schemas.microsoft.com/office/powerpoint/2010/main" val="3308801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DDS clock measurement module uses the high-resolution DDS phase control within a phase tracking loop to make precise clock phase</a:t>
            </a:r>
            <a:r>
              <a:rPr lang="en-US" baseline="0" dirty="0" smtClean="0"/>
              <a:t> measurements.  The loop establishes a quadrature condition between the signal and DDS reference inputs to the phase detector, which then, via the microcontroller,  tracks their relative phase with the DDS phase control word providing a data stream to the PC.</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5</a:t>
            </a:fld>
            <a:endParaRPr lang="en-US" altLang="en-US"/>
          </a:p>
        </p:txBody>
      </p:sp>
    </p:spTree>
    <p:extLst>
      <p:ext uri="{BB962C8B-B14F-4D97-AF65-F5344CB8AC3E}">
        <p14:creationId xmlns:p14="http://schemas.microsoft.com/office/powerpoint/2010/main" val="957133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DDS clock measurement module phase data are the DDS phase offset word</a:t>
            </a:r>
            <a:r>
              <a:rPr lang="en-US" baseline="0" dirty="0" smtClean="0"/>
              <a:t> values.  Their increments represent both phase variations and fractional frequency changes.  The DDS frequency control word is used to adjust the DDS frequency as necessary to maintain phase tracking.</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6</a:t>
            </a:fld>
            <a:endParaRPr lang="en-US" altLang="en-US"/>
          </a:p>
        </p:txBody>
      </p:sp>
    </p:spTree>
    <p:extLst>
      <p:ext uri="{BB962C8B-B14F-4D97-AF65-F5344CB8AC3E}">
        <p14:creationId xmlns:p14="http://schemas.microsoft.com/office/powerpoint/2010/main" val="2356831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phase tracking loop is a “bang-bang” servo whose state</a:t>
            </a:r>
            <a:r>
              <a:rPr lang="en-US" baseline="0" dirty="0" smtClean="0"/>
              <a:t> alternates between two adjacent values in the absence of noise or frequency offset.  This results in a squarewave with a peak-to-peak variation of twice the DDS LSB phase increment, an RMS variation equal to the DDS resolution.  System and source noise add to that, and allow measurement of source phase fluctuations that are above the system noise floor.</a:t>
            </a:r>
          </a:p>
          <a:p>
            <a:endParaRPr lang="en-US" baseline="0" dirty="0" smtClean="0"/>
          </a:p>
          <a:p>
            <a:r>
              <a:rPr lang="en-US" baseline="0" dirty="0" smtClean="0"/>
              <a:t>In addition, frequency offset causes a phase slope which biases the phase corrections in one direction.  It is necessary that the frequency offset not exceed the dynamic range of the phase corrections during a tracking cycle, so means must be provided to make DDS frequency adjustments to assure that the phase tracking loop remains operative.  The DDS frequency tuning resolution is enough that the effect of its offset is manageable, but nevertheless must be removed from the reported data by the system software. </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7</a:t>
            </a:fld>
            <a:endParaRPr lang="en-US" altLang="en-US"/>
          </a:p>
        </p:txBody>
      </p:sp>
    </p:spTree>
    <p:extLst>
      <p:ext uri="{BB962C8B-B14F-4D97-AF65-F5344CB8AC3E}">
        <p14:creationId xmlns:p14="http://schemas.microsoft.com/office/powerpoint/2010/main" val="1045052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need for frequency and phase lock acquisition is a distinguishing feature of the DDS clock measurement concept.  Fortunately, neither requirement is a serious problem.  The DDS frequency should be set to the value closest to that of the applied signal, a tolerance on the order of 1x10</a:t>
            </a:r>
            <a:r>
              <a:rPr lang="en-US" baseline="30000" dirty="0" smtClean="0"/>
              <a:t>-9</a:t>
            </a:r>
            <a:r>
              <a:rPr lang="en-US" dirty="0" smtClean="0"/>
              <a:t>.  A DDS frequency error of a couple increments is acceptable but best avoided.  So the frequency acquisition process uses either</a:t>
            </a:r>
            <a:r>
              <a:rPr lang="en-US" baseline="0" dirty="0" smtClean="0"/>
              <a:t> a user-supplied nominal frequency or makes an automatic measurement using a combination of a coarse frequency and a fine beat period measurement  to set the DDS frequency to within that tolerance.</a:t>
            </a:r>
          </a:p>
          <a:p>
            <a:endParaRPr lang="en-US" baseline="0" dirty="0" smtClean="0"/>
          </a:p>
          <a:p>
            <a:r>
              <a:rPr lang="en-US" baseline="0" dirty="0" smtClean="0"/>
              <a:t>Phase lock will then occur by itself for this 1</a:t>
            </a:r>
            <a:r>
              <a:rPr lang="en-US" baseline="30000" dirty="0" smtClean="0"/>
              <a:t>st</a:t>
            </a:r>
            <a:r>
              <a:rPr lang="en-US" baseline="0" dirty="0" smtClean="0"/>
              <a:t> order phase tracking loop, but is speeded up by using larger DDS phase control increments when the phase error is large.</a:t>
            </a:r>
          </a:p>
          <a:p>
            <a:endParaRPr lang="en-US" baseline="0" dirty="0" smtClean="0"/>
          </a:p>
          <a:p>
            <a:r>
              <a:rPr lang="en-US" baseline="0" dirty="0" smtClean="0"/>
              <a:t>The phase detector DC output voltage serves as a means for verifying that the loop is locked to a quadrature condition between its signal and DDS reference inputs.</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8</a:t>
            </a:fld>
            <a:endParaRPr lang="en-US" altLang="en-US"/>
          </a:p>
        </p:txBody>
      </p:sp>
    </p:spTree>
    <p:extLst>
      <p:ext uri="{BB962C8B-B14F-4D97-AF65-F5344CB8AC3E}">
        <p14:creationId xmlns:p14="http://schemas.microsoft.com/office/powerpoint/2010/main" val="371340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Phase and frequency tracking is implemented by DDS</a:t>
            </a:r>
            <a:r>
              <a:rPr lang="en-US" baseline="0" dirty="0" smtClean="0"/>
              <a:t> clock measurement module firmware.  During each tracking cycle.  The state of the phase detector comparator is read and a DDS phase correction is applied accordingly.  Those phase corrections are averaged over several cycles, and, if they exceed a certain threshold, a DDS frequency adjustment is made to keep the phase tracking loop within its dynamic range.  Most sources under test will not require frequency adjustments, but, on the other hand, an unstable source may have frequency excursions that exceed the frequency slew limit of the system.  That limit can be extended by allowing larger DDS frequency increments, but is a fundamental limitation on the applicability of the system. </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9</a:t>
            </a:fld>
            <a:endParaRPr lang="en-US" altLang="en-US"/>
          </a:p>
        </p:txBody>
      </p:sp>
    </p:spTree>
    <p:extLst>
      <p:ext uri="{BB962C8B-B14F-4D97-AF65-F5344CB8AC3E}">
        <p14:creationId xmlns:p14="http://schemas.microsoft.com/office/powerpoint/2010/main" val="1939635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DDS clock measurement module requires a user interface to work with its</a:t>
            </a:r>
            <a:r>
              <a:rPr lang="en-US" baseline="0" dirty="0" smtClean="0"/>
              <a:t> hardware and firmware to configure and control the module, and process, display, timetag and save the resulting phase data.  The Windows</a:t>
            </a:r>
            <a:r>
              <a:rPr lang="en-US" baseline="0" dirty="0" smtClean="0">
                <a:sym typeface="Symbol"/>
              </a:rPr>
              <a:t> graphic user interface shown provides those functions.</a:t>
            </a:r>
          </a:p>
          <a:p>
            <a:endParaRPr lang="en-US" baseline="0" dirty="0" smtClean="0">
              <a:sym typeface="Symbol"/>
            </a:endParaRPr>
          </a:p>
          <a:p>
            <a:r>
              <a:rPr lang="en-US" baseline="0" dirty="0" smtClean="0">
                <a:sym typeface="Symbol"/>
              </a:rPr>
              <a:t>The program must first connect the module to the host PC via a virtual COM port, and optionally to its PostgreSQL database.  The user then enters the desired measurement parameters: the data filename, the nominal source frequency, a description of the measurement run, and the desired averaging factor for the stored data.  Other configuration items (such as activating the database and frequency adjustments) are set in the DBase and Configure screens with their respective buttons.</a:t>
            </a:r>
          </a:p>
          <a:p>
            <a:endParaRPr lang="en-US" baseline="0" dirty="0" smtClean="0">
              <a:sym typeface="Symbol"/>
            </a:endParaRPr>
          </a:p>
          <a:p>
            <a:r>
              <a:rPr lang="en-US" baseline="0" dirty="0" smtClean="0">
                <a:sym typeface="Symbol"/>
              </a:rPr>
              <a:t>The module acquires frequency and phase lock, displays the hex DDS word, and activates the Start button.  Pressing Start begins the measurements, which are displayed as a list of numeric values, or a plot of the phase or fractional frequency.  Progress is also indicated by the # of data points.  At any time, Stable32 or another frequency stability analysis program such as TimeLab can be launched.  The measurement run continues until the Stop button is pressed.</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10</a:t>
            </a:fld>
            <a:endParaRPr lang="en-US" altLang="en-US"/>
          </a:p>
        </p:txBody>
      </p:sp>
    </p:spTree>
    <p:extLst>
      <p:ext uri="{BB962C8B-B14F-4D97-AF65-F5344CB8AC3E}">
        <p14:creationId xmlns:p14="http://schemas.microsoft.com/office/powerpoint/2010/main" val="2249260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DDS</a:t>
            </a:r>
            <a:r>
              <a:rPr lang="en-US" baseline="0" dirty="0" smtClean="0"/>
              <a:t> clock measurement module white PM noise floor is determined by a combination of quantization noise and additional system noise contributed by the DDS, phase detector and other circuits.  It has a typical level of 1.3x10</a:t>
            </a:r>
            <a:r>
              <a:rPr lang="en-US" baseline="30000" dirty="0" smtClean="0"/>
              <a:t>-11</a:t>
            </a:r>
            <a:r>
              <a:rPr lang="en-US" baseline="0" dirty="0" smtClean="0"/>
              <a:t> at 1 second and decreases as the averaging time (tau) down into the pp10</a:t>
            </a:r>
            <a:r>
              <a:rPr lang="en-US" baseline="30000" dirty="0" smtClean="0"/>
              <a:t>16</a:t>
            </a:r>
            <a:r>
              <a:rPr lang="en-US" baseline="0" dirty="0" smtClean="0"/>
              <a:t> range.  This level of performance is adequate for measuring most precision frequency sources, especially at longer averaging times.</a:t>
            </a:r>
          </a:p>
          <a:p>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11</a:t>
            </a:fld>
            <a:endParaRPr lang="en-US" altLang="en-US"/>
          </a:p>
        </p:txBody>
      </p:sp>
    </p:spTree>
    <p:extLst>
      <p:ext uri="{BB962C8B-B14F-4D97-AF65-F5344CB8AC3E}">
        <p14:creationId xmlns:p14="http://schemas.microsoft.com/office/powerpoint/2010/main" val="893852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preliminary specifications based on several prototype units.  The frequency range could be extended by straightforward design changes.</a:t>
            </a:r>
            <a:r>
              <a:rPr lang="en-US" baseline="0" dirty="0" smtClean="0"/>
              <a:t>  Several means are feasible to improve the phase and frequency resolution</a:t>
            </a:r>
            <a:r>
              <a:rPr lang="en-US" dirty="0" smtClean="0"/>
              <a:t> and</a:t>
            </a:r>
            <a:r>
              <a:rPr lang="en-US" baseline="0" dirty="0" smtClean="0"/>
              <a:t> noise.  The frequency accuracy is applicable only for long measurement runs, is limited only by software numerical precision, and has been measured to be an order-of-magnitude better than shown.  The temperature sensitivity is </a:t>
            </a:r>
            <a:r>
              <a:rPr lang="en-US" baseline="0" dirty="0" smtClean="0"/>
              <a:t>reasonable.  </a:t>
            </a:r>
            <a:r>
              <a:rPr lang="en-US" baseline="0" dirty="0" smtClean="0"/>
              <a:t>The frequency slew limit isn’t a problem for sources requiring high resolution measurements.</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12</a:t>
            </a:fld>
            <a:endParaRPr lang="en-US" altLang="en-US"/>
          </a:p>
        </p:txBody>
      </p:sp>
    </p:spTree>
    <p:extLst>
      <p:ext uri="{BB962C8B-B14F-4D97-AF65-F5344CB8AC3E}">
        <p14:creationId xmlns:p14="http://schemas.microsoft.com/office/powerpoint/2010/main" val="16787323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Times"/>
                <a:ea typeface="+mn-ea"/>
                <a:cs typeface="+mn-cs"/>
              </a:rPr>
              <a:t>The DDS clock measurement module offers moderately high resolution, but it is inadequate for some high stability frequency sources at shorter sampling</a:t>
            </a:r>
            <a:r>
              <a:rPr lang="en-US" sz="1200" kern="1200" baseline="0" dirty="0" smtClean="0">
                <a:solidFill>
                  <a:schemeClr val="tx1"/>
                </a:solidFill>
                <a:effectLst/>
                <a:latin typeface="Times"/>
                <a:ea typeface="+mn-ea"/>
                <a:cs typeface="+mn-cs"/>
              </a:rPr>
              <a:t> times.  Ways exist</a:t>
            </a:r>
            <a:r>
              <a:rPr lang="en-US" sz="1200" kern="1200" dirty="0" smtClean="0">
                <a:solidFill>
                  <a:schemeClr val="tx1"/>
                </a:solidFill>
                <a:effectLst/>
                <a:latin typeface="Times"/>
                <a:ea typeface="+mn-ea"/>
                <a:cs typeface="+mn-cs"/>
              </a:rPr>
              <a:t> for improving the resolution somewhat.  It makes phase measurements which is always an advantage, even if the objective is fractional frequency data (which is also directly available).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Times"/>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effectLst/>
                <a:latin typeface="Times"/>
                <a:ea typeface="+mn-ea"/>
                <a:cs typeface="+mn-cs"/>
              </a:rPr>
              <a:t>The hardware is small, simple, low power and low cost, but uses an unfamiliar measurement principle.  It is not limited to a particular nominal frequency, but does have a limited frequency range.  </a:t>
            </a:r>
            <a:r>
              <a:rPr lang="en-US" sz="1200" kern="1200" dirty="0" smtClean="0">
                <a:solidFill>
                  <a:schemeClr val="tx1"/>
                </a:solidFill>
                <a:effectLst/>
                <a:latin typeface="Times"/>
                <a:ea typeface="+mn-ea"/>
                <a:cs typeface="+mn-cs"/>
              </a:rPr>
              <a:t>Extending the operating range toward lower frequencies is easy, but comes at the expense of lower resolution unless the DDS operates at a multiple of the input signal frequency.  Extending the operating range toward higher frequencies is also feasible, within the range of DDS technology or via prescaling.  A</a:t>
            </a:r>
            <a:r>
              <a:rPr lang="en-US" sz="1200" kern="1200" baseline="0" dirty="0" smtClean="0">
                <a:solidFill>
                  <a:schemeClr val="tx1"/>
                </a:solidFill>
                <a:effectLst/>
                <a:latin typeface="Times"/>
                <a:ea typeface="+mn-ea"/>
                <a:cs typeface="+mn-cs"/>
              </a:rPr>
              <a:t> relatively fast sampling rate is available, but at the expense of lower factional frequency resolution.  The DDS clock measurement principle uses a phase tracking loop that has an inherent tracking limit for frequency slew.  But this is high enough for most precision clock measurements.</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13</a:t>
            </a:fld>
            <a:endParaRPr lang="en-US" altLang="en-US"/>
          </a:p>
        </p:txBody>
      </p:sp>
    </p:spTree>
    <p:extLst>
      <p:ext uri="{BB962C8B-B14F-4D97-AF65-F5344CB8AC3E}">
        <p14:creationId xmlns:p14="http://schemas.microsoft.com/office/powerpoint/2010/main" val="32276480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DDS clock measurement module has a wide range of applications for precision and semi-precision phase and frequency measurements between</a:t>
            </a:r>
            <a:r>
              <a:rPr lang="en-US" baseline="0" dirty="0" smtClean="0"/>
              <a:t> 5-15 MHz.  It has proven to be a handy substitute for more expensive measurement systems, especially when set up for long runs at fairly long sampling times, and used with a laptop computer that provides immunity from short and medium term power outages.</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14</a:t>
            </a:fld>
            <a:endParaRPr lang="en-US" altLang="en-US"/>
          </a:p>
        </p:txBody>
      </p:sp>
    </p:spTree>
    <p:extLst>
      <p:ext uri="{BB962C8B-B14F-4D97-AF65-F5344CB8AC3E}">
        <p14:creationId xmlns:p14="http://schemas.microsoft.com/office/powerpoint/2010/main" val="2898968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Times"/>
                <a:ea typeface="+mn-ea"/>
                <a:cs typeface="+mn-cs"/>
              </a:rPr>
              <a:t>Several DDS clock measurement modules have been built and tested with consistent results, requiring no adjustments or calibration.  There have been no significant problems with either acquisition or tracking.  The modules seem quite immune to external interference, outliers are practically non-existent, and the user interface is easy to use.  Runs of a month or more are generally glitch-free, especially if the host computer is a laptop or on an UPS.  Frequency inaccuracy is at the pp10</a:t>
            </a:r>
            <a:r>
              <a:rPr lang="en-US" sz="1200" kern="1200" baseline="30000" dirty="0" smtClean="0">
                <a:solidFill>
                  <a:schemeClr val="tx1"/>
                </a:solidFill>
                <a:effectLst/>
                <a:latin typeface="Times"/>
                <a:ea typeface="+mn-ea"/>
                <a:cs typeface="+mn-cs"/>
              </a:rPr>
              <a:t>16</a:t>
            </a:r>
            <a:r>
              <a:rPr lang="en-US" sz="1200" kern="1200" dirty="0" smtClean="0">
                <a:solidFill>
                  <a:schemeClr val="tx1"/>
                </a:solidFill>
                <a:effectLst/>
                <a:latin typeface="Times"/>
                <a:ea typeface="+mn-ea"/>
                <a:cs typeface="+mn-cs"/>
              </a:rPr>
              <a:t> level based on long coherent runs.  The modules seem particularly well-suited for making continuous measurements of rubidium oscillators against a GPS timing receiver at sampling times of 10 seconds and longer.  Their resolution and noise floor is adequate for measuring the long term stability of even very high performance sources.</a:t>
            </a:r>
          </a:p>
          <a:p>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15</a:t>
            </a:fld>
            <a:endParaRPr lang="en-US" altLang="en-US"/>
          </a:p>
        </p:txBody>
      </p:sp>
    </p:spTree>
    <p:extLst>
      <p:ext uri="{BB962C8B-B14F-4D97-AF65-F5344CB8AC3E}">
        <p14:creationId xmlns:p14="http://schemas.microsoft.com/office/powerpoint/2010/main" val="4127752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following slides provide additional information about the DDS clock measurement module.</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16</a:t>
            </a:fld>
            <a:endParaRPr lang="en-US" altLang="en-US"/>
          </a:p>
        </p:txBody>
      </p:sp>
    </p:spTree>
    <p:extLst>
      <p:ext uri="{BB962C8B-B14F-4D97-AF65-F5344CB8AC3E}">
        <p14:creationId xmlns:p14="http://schemas.microsoft.com/office/powerpoint/2010/main" val="37867102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complete block diagram of the DDS clock measurement module shows all its sections.</a:t>
            </a:r>
          </a:p>
          <a:p>
            <a:endParaRPr lang="en-US" baseline="0" dirty="0" smtClean="0"/>
          </a:p>
          <a:p>
            <a:r>
              <a:rPr lang="en-US" sz="1200" kern="1200" dirty="0" smtClean="0">
                <a:solidFill>
                  <a:schemeClr val="tx1"/>
                </a:solidFill>
                <a:effectLst/>
                <a:latin typeface="Times"/>
                <a:ea typeface="+mn-ea"/>
                <a:cs typeface="+mn-cs"/>
              </a:rPr>
              <a:t>The DDS section contains the DDS synthesizer with its reconstruction low pass filter, the PIC microcontroller and the USB interface converter.  The PIC is programmed via its in-circuit programming (ICSP) interface.  A reset switch and a monitor LED are also included.</a:t>
            </a:r>
          </a:p>
          <a:p>
            <a:endParaRPr lang="en-US" sz="1200" kern="1200" dirty="0" smtClean="0">
              <a:solidFill>
                <a:schemeClr val="tx1"/>
              </a:solidFill>
              <a:effectLst/>
              <a:latin typeface="Times"/>
              <a:ea typeface="+mn-ea"/>
              <a:cs typeface="+mn-cs"/>
            </a:endParaRPr>
          </a:p>
          <a:p>
            <a:r>
              <a:rPr lang="en-US" sz="1200" kern="1200" dirty="0" smtClean="0">
                <a:solidFill>
                  <a:schemeClr val="tx1"/>
                </a:solidFill>
                <a:effectLst/>
                <a:latin typeface="Times"/>
                <a:ea typeface="+mn-ea"/>
                <a:cs typeface="+mn-cs"/>
              </a:rPr>
              <a:t>The RF section contains RF amplifiers for the signal under test and reference signals, the phase detector and its low pass filter, two DC amplifiers and the </a:t>
            </a:r>
            <a:r>
              <a:rPr lang="en-US" sz="1200" kern="1200" smtClean="0">
                <a:solidFill>
                  <a:schemeClr val="tx1"/>
                </a:solidFill>
                <a:effectLst/>
                <a:latin typeface="Times"/>
                <a:ea typeface="+mn-ea"/>
                <a:cs typeface="+mn-cs"/>
              </a:rPr>
              <a:t>signal comparator.</a:t>
            </a:r>
            <a:endParaRPr lang="en-US" sz="1200" kern="1200" dirty="0" smtClean="0">
              <a:solidFill>
                <a:schemeClr val="tx1"/>
              </a:solidFill>
              <a:effectLst/>
              <a:latin typeface="Times"/>
              <a:ea typeface="+mn-ea"/>
              <a:cs typeface="+mn-cs"/>
            </a:endParaRPr>
          </a:p>
          <a:p>
            <a:endParaRPr lang="en-US" sz="1200" kern="1200" dirty="0" smtClean="0">
              <a:solidFill>
                <a:schemeClr val="tx1"/>
              </a:solidFill>
              <a:effectLst/>
              <a:latin typeface="Times"/>
              <a:ea typeface="+mn-ea"/>
              <a:cs typeface="+mn-cs"/>
            </a:endParaRPr>
          </a:p>
          <a:p>
            <a:r>
              <a:rPr lang="en-US" sz="1200" kern="1200" dirty="0" smtClean="0">
                <a:solidFill>
                  <a:schemeClr val="tx1"/>
                </a:solidFill>
                <a:effectLst/>
                <a:latin typeface="Times"/>
                <a:ea typeface="+mn-ea"/>
                <a:cs typeface="+mn-cs"/>
              </a:rPr>
              <a:t>The reference section accepts a 10 MHz sinewave signal at a nominal level of +7 dBm and splits it to clock the DDS differentially, drive a comparator to provide a reference squarewave to the PIC Timer0 input, and drive another PIC device that divides it by 4000 to produce a 2.5 kHz coherent sampling rate.</a:t>
            </a:r>
          </a:p>
          <a:p>
            <a:r>
              <a:rPr lang="en-US" sz="1200" kern="1200" dirty="0" smtClean="0">
                <a:solidFill>
                  <a:schemeClr val="tx1"/>
                </a:solidFill>
                <a:effectLst/>
                <a:latin typeface="Times"/>
                <a:ea typeface="+mn-ea"/>
                <a:cs typeface="+mn-cs"/>
              </a:rPr>
              <a:t> </a:t>
            </a:r>
          </a:p>
          <a:p>
            <a:r>
              <a:rPr lang="en-US" sz="1200" kern="1200" dirty="0" smtClean="0">
                <a:solidFill>
                  <a:schemeClr val="tx1"/>
                </a:solidFill>
                <a:effectLst/>
                <a:latin typeface="Times"/>
                <a:ea typeface="+mn-ea"/>
                <a:cs typeface="+mn-cs"/>
              </a:rPr>
              <a:t>The power section contains two +1.8 V linear regulators for the DDS </a:t>
            </a:r>
            <a:r>
              <a:rPr lang="en-US" sz="1200" kern="1200" dirty="0" err="1" smtClean="0">
                <a:solidFill>
                  <a:schemeClr val="tx1"/>
                </a:solidFill>
                <a:effectLst/>
                <a:latin typeface="Times"/>
                <a:ea typeface="+mn-ea"/>
                <a:cs typeface="+mn-cs"/>
              </a:rPr>
              <a:t>DVdd</a:t>
            </a:r>
            <a:r>
              <a:rPr lang="en-US" sz="1200" kern="1200" dirty="0" smtClean="0">
                <a:solidFill>
                  <a:schemeClr val="tx1"/>
                </a:solidFill>
                <a:effectLst/>
                <a:latin typeface="Times"/>
                <a:ea typeface="+mn-ea"/>
                <a:cs typeface="+mn-cs"/>
              </a:rPr>
              <a:t> and </a:t>
            </a:r>
            <a:r>
              <a:rPr lang="en-US" sz="1200" kern="1200" dirty="0" err="1" smtClean="0">
                <a:solidFill>
                  <a:schemeClr val="tx1"/>
                </a:solidFill>
                <a:effectLst/>
                <a:latin typeface="Times"/>
                <a:ea typeface="+mn-ea"/>
                <a:cs typeface="+mn-cs"/>
              </a:rPr>
              <a:t>AVdd</a:t>
            </a:r>
            <a:r>
              <a:rPr lang="en-US" sz="1200" kern="1200" dirty="0" smtClean="0">
                <a:solidFill>
                  <a:schemeClr val="tx1"/>
                </a:solidFill>
                <a:effectLst/>
                <a:latin typeface="Times"/>
                <a:ea typeface="+mn-ea"/>
                <a:cs typeface="+mn-cs"/>
              </a:rPr>
              <a:t> supplies.</a:t>
            </a:r>
          </a:p>
          <a:p>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17</a:t>
            </a:fld>
            <a:endParaRPr lang="en-US" altLang="en-US"/>
          </a:p>
        </p:txBody>
      </p:sp>
    </p:spTree>
    <p:extLst>
      <p:ext uri="{BB962C8B-B14F-4D97-AF65-F5344CB8AC3E}">
        <p14:creationId xmlns:p14="http://schemas.microsoft.com/office/powerpoint/2010/main" val="632812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DDS clock measurement module firmware is responsible for making the clock measurements and responding to user interface commands.  The program executes a main wait loop until either an external interrupt initiates a measurement function or a command is received from the USB interface.  </a:t>
            </a:r>
          </a:p>
          <a:p>
            <a:endParaRPr lang="en-US" baseline="0" dirty="0" smtClean="0"/>
          </a:p>
          <a:p>
            <a:r>
              <a:rPr lang="en-US" baseline="0" dirty="0" smtClean="0"/>
              <a:t>The measurement interrupts occur at a 2.5 kHz rate driven by a hardware </a:t>
            </a:r>
            <a:r>
              <a:rPr lang="en-US" baseline="0" dirty="0" smtClean="0">
                <a:sym typeface="Symbol"/>
              </a:rPr>
              <a:t>4000 from the 10 MHz reference.  The measurement process is divided into 25 sections each performing a task that can be completed within its allotted 10 </a:t>
            </a:r>
            <a:r>
              <a:rPr lang="en-US" baseline="0" dirty="0" err="1" smtClean="0">
                <a:sym typeface="Symbol"/>
              </a:rPr>
              <a:t>ms</a:t>
            </a:r>
            <a:r>
              <a:rPr lang="en-US" baseline="0" dirty="0" smtClean="0">
                <a:sym typeface="Symbol"/>
              </a:rPr>
              <a:t> slot.  These activities read the state of the phase detector comparator, make appropriate DDS phase corrections and frequency adjustments, and send data to the host PC via the USB interface.</a:t>
            </a:r>
          </a:p>
          <a:p>
            <a:endParaRPr lang="en-US" baseline="0" dirty="0" smtClean="0">
              <a:sym typeface="Symbol"/>
            </a:endParaRPr>
          </a:p>
          <a:p>
            <a:r>
              <a:rPr lang="en-US" baseline="0" dirty="0" smtClean="0">
                <a:sym typeface="Symbol"/>
              </a:rPr>
              <a:t>The USB commands configure and control module operation.   They get, set and display such parameters as the DDS phase and frequency words, DDS clock multiplier factor, frequency adjustment step size and flag, and the data stream format.  Other commands increment and decrement the DDS frequency, check the reference and signal inputs, read the phase detector and supply voltages, measure the signal frequency and beat period, module temperature, report the module model #, S/N, firmware revision and status, flash an LED, reset the microcontroller, and display command help.</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18</a:t>
            </a:fld>
            <a:endParaRPr lang="en-US" altLang="en-US"/>
          </a:p>
        </p:txBody>
      </p:sp>
    </p:spTree>
    <p:extLst>
      <p:ext uri="{BB962C8B-B14F-4D97-AF65-F5344CB8AC3E}">
        <p14:creationId xmlns:p14="http://schemas.microsoft.com/office/powerpoint/2010/main" val="36324180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Times"/>
                <a:ea typeface="+mn-ea"/>
                <a:cs typeface="+mn-cs"/>
              </a:rPr>
              <a:t>The DDS clock measurement module is implemented on a single 2-layer 50mm x 80mm circuit board as shown in Figure 7.  It uses surface mount components and it requires no hand wiring, adjustments or calibration.  The board then slips into its 1” high x 2” wide x 3 ½’ deep extruded aluminum case.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Times"/>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Times"/>
                <a:ea typeface="+mn-ea"/>
                <a:cs typeface="+mn-cs"/>
              </a:rPr>
              <a:t>The three largest chips are the main PIC</a:t>
            </a:r>
            <a:r>
              <a:rPr lang="en-US" sz="1200" kern="1200" baseline="0" dirty="0" smtClean="0">
                <a:solidFill>
                  <a:schemeClr val="tx1"/>
                </a:solidFill>
                <a:effectLst/>
                <a:latin typeface="Times"/>
                <a:ea typeface="+mn-ea"/>
                <a:cs typeface="+mn-cs"/>
              </a:rPr>
              <a:t> microcontroller, the DDS and the USB interface.  The </a:t>
            </a:r>
            <a:r>
              <a:rPr lang="en-US" sz="1200" kern="1200" dirty="0" smtClean="0">
                <a:solidFill>
                  <a:schemeClr val="tx1"/>
                </a:solidFill>
                <a:effectLst/>
                <a:latin typeface="Times"/>
                <a:ea typeface="+mn-ea"/>
                <a:cs typeface="+mn-cs"/>
              </a:rPr>
              <a:t>white component is the analog phase detector, and the main microprocessor firmware is loaded via a 1x6 pin 2 mm header.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Times"/>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Times"/>
                <a:ea typeface="+mn-ea"/>
                <a:cs typeface="+mn-cs"/>
              </a:rPr>
              <a:t>The front panel contains SMA connectors for the reference and signal inputs, and a status LED indicator.  The read panel has a type B USB receptacle and a reset pushbutton. </a:t>
            </a:r>
          </a:p>
          <a:p>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19</a:t>
            </a:fld>
            <a:endParaRPr lang="en-US" altLang="en-US"/>
          </a:p>
        </p:txBody>
      </p:sp>
    </p:spTree>
    <p:extLst>
      <p:ext uri="{BB962C8B-B14F-4D97-AF65-F5344CB8AC3E}">
        <p14:creationId xmlns:p14="http://schemas.microsoft.com/office/powerpoint/2010/main" val="31540982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accuracy of the DDS clock measurement module is determined primarily</a:t>
            </a:r>
            <a:r>
              <a:rPr lang="en-US" baseline="0" dirty="0" smtClean="0"/>
              <a:t> by the numerical precision employed in making its DDS frequency offset correction, which is done with double-precision (16-digit) calculations.  Measurement noise limits the degree to which that accuracy is actually realized, and a long measurement duration is required to determine it.  This plot shows the results of a 30-day coherent accuracy test where the overall average frequency error was only about -5x10</a:t>
            </a:r>
            <a:r>
              <a:rPr lang="en-US" baseline="30000" dirty="0" smtClean="0"/>
              <a:t>-18</a:t>
            </a:r>
            <a:r>
              <a:rPr lang="en-US" baseline="0" dirty="0" smtClean="0"/>
              <a:t>.</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20</a:t>
            </a:fld>
            <a:endParaRPr lang="en-US" altLang="en-US"/>
          </a:p>
        </p:txBody>
      </p:sp>
    </p:spTree>
    <p:extLst>
      <p:ext uri="{BB962C8B-B14F-4D97-AF65-F5344CB8AC3E}">
        <p14:creationId xmlns:p14="http://schemas.microsoft.com/office/powerpoint/2010/main" val="23040456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shown, a free-running low-jitter VHF crystal oscillator clock the two DDS to provide lower noise than possible</a:t>
            </a:r>
            <a:r>
              <a:rPr lang="en-US" baseline="0" dirty="0" smtClean="0"/>
              <a:t> with their internal clock multipliers.  Because the DDS clock is common to both channels, its frequency offset cancels out.</a:t>
            </a:r>
          </a:p>
          <a:p>
            <a:endParaRPr lang="en-US" baseline="0" dirty="0" smtClean="0"/>
          </a:p>
          <a:p>
            <a:r>
              <a:rPr lang="en-US" baseline="0" dirty="0" smtClean="0"/>
              <a:t>If the DDS clock is the reference, this arrangement can measure two signals.  If the same source is applied to both inputs, a cross-correlation measurement can be made, which can reduce the noise floor by a factor of about x5.</a:t>
            </a:r>
          </a:p>
          <a:p>
            <a:endParaRPr lang="en-US" baseline="0" dirty="0" smtClean="0"/>
          </a:p>
          <a:p>
            <a:r>
              <a:rPr lang="en-US" baseline="0" dirty="0" smtClean="0"/>
              <a:t>The same general architecture can be used to implement a multi-channel system. </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21</a:t>
            </a:fld>
            <a:endParaRPr lang="en-US" altLang="en-US"/>
          </a:p>
        </p:txBody>
      </p:sp>
    </p:spTree>
    <p:extLst>
      <p:ext uri="{BB962C8B-B14F-4D97-AF65-F5344CB8AC3E}">
        <p14:creationId xmlns:p14="http://schemas.microsoft.com/office/powerpoint/2010/main" val="1925695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a:ea typeface="+mn-ea"/>
                <a:cs typeface="+mn-cs"/>
              </a:rPr>
              <a:t>The module can also be used to measure the phase stability of a passive or active two port network with the test setup shown.  This setup is similar to that of a coherent noise test except that the device under test (DUT) is inserted into the signal path.  For example, the DUT may be placed in a temperature chamber to measure its phase sensitivity to temperature.</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22</a:t>
            </a:fld>
            <a:endParaRPr lang="en-US" altLang="en-US"/>
          </a:p>
        </p:txBody>
      </p:sp>
    </p:spTree>
    <p:extLst>
      <p:ext uri="{BB962C8B-B14F-4D97-AF65-F5344CB8AC3E}">
        <p14:creationId xmlns:p14="http://schemas.microsoft.com/office/powerpoint/2010/main" val="1389033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DDS clock measurement system includes an optional PostgreSQL database to store</a:t>
            </a:r>
            <a:r>
              <a:rPr lang="en-US" baseline="0" dirty="0" smtClean="0"/>
              <a:t> and access clock data.  This is an effective way to archive clock measurements.  The database user interface retrieves clock data for the selected signal and reference sources for a certain time span, writing the data to a disk file and supporting analysis by Stable32 or another stability analysis program.</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23</a:t>
            </a:fld>
            <a:endParaRPr lang="en-US" altLang="en-US"/>
          </a:p>
        </p:txBody>
      </p:sp>
    </p:spTree>
    <p:extLst>
      <p:ext uri="{BB962C8B-B14F-4D97-AF65-F5344CB8AC3E}">
        <p14:creationId xmlns:p14="http://schemas.microsoft.com/office/powerpoint/2010/main" val="41939581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DDS clock measurement system also includes a monitoring</a:t>
            </a:r>
            <a:r>
              <a:rPr lang="en-US" baseline="0" dirty="0" smtClean="0"/>
              <a:t> program that works with the </a:t>
            </a:r>
            <a:r>
              <a:rPr lang="en-US" baseline="0" dirty="0" smtClean="0"/>
              <a:t>optional </a:t>
            </a:r>
            <a:r>
              <a:rPr lang="en-US" baseline="0" dirty="0" smtClean="0"/>
              <a:t>PostgreSQL database.  The progress of an active clock measurement can be observed in real-time, and timetagged notes can be inserted into the database to mark events. </a:t>
            </a:r>
            <a:endParaRPr lang="en-US" dirty="0"/>
          </a:p>
        </p:txBody>
      </p:sp>
      <p:sp>
        <p:nvSpPr>
          <p:cNvPr id="4" name="Date Placeholder 3"/>
          <p:cNvSpPr>
            <a:spLocks noGrp="1"/>
          </p:cNvSpPr>
          <p:nvPr>
            <p:ph type="dt" idx="10"/>
          </p:nvPr>
        </p:nvSpPr>
        <p:spPr/>
        <p:txBody>
          <a:bodyPr/>
          <a:lstStyle/>
          <a:p>
            <a:pPr>
              <a:defRPr/>
            </a:pPr>
            <a:endParaRPr lang="en-US" altLang="en-US"/>
          </a:p>
        </p:txBody>
      </p:sp>
      <p:sp>
        <p:nvSpPr>
          <p:cNvPr id="5" name="Slide Number Placeholder 4"/>
          <p:cNvSpPr>
            <a:spLocks noGrp="1"/>
          </p:cNvSpPr>
          <p:nvPr>
            <p:ph type="sldNum" sz="quarter" idx="11"/>
          </p:nvPr>
        </p:nvSpPr>
        <p:spPr/>
        <p:txBody>
          <a:bodyPr/>
          <a:lstStyle/>
          <a:p>
            <a:pPr>
              <a:defRPr/>
            </a:pPr>
            <a:fld id="{D0592F96-A20C-4AA8-A848-3A715D1240B5}" type="slidenum">
              <a:rPr lang="en-US" altLang="en-US" smtClean="0"/>
              <a:pPr>
                <a:defRPr/>
              </a:pPr>
              <a:t>24</a:t>
            </a:fld>
            <a:endParaRPr lang="en-US" altLang="en-US"/>
          </a:p>
        </p:txBody>
      </p:sp>
    </p:spTree>
    <p:extLst>
      <p:ext uri="{BB962C8B-B14F-4D97-AF65-F5344CB8AC3E}">
        <p14:creationId xmlns:p14="http://schemas.microsoft.com/office/powerpoint/2010/main" val="175325245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oleObject" Target="../embeddings/oleObject3.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2.vml"/><Relationship Id="rId6" Type="http://schemas.openxmlformats.org/officeDocument/2006/relationships/image" Target="../media/image3.wmf"/><Relationship Id="rId5" Type="http://schemas.openxmlformats.org/officeDocument/2006/relationships/oleObject" Target="../embeddings/oleObject4.bin"/><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vmlDrawing" Target="../drawings/vmlDrawing3.vml"/><Relationship Id="rId6" Type="http://schemas.openxmlformats.org/officeDocument/2006/relationships/image" Target="../media/image2.wmf"/><Relationship Id="rId5" Type="http://schemas.openxmlformats.org/officeDocument/2006/relationships/oleObject" Target="../embeddings/oleObject6.bin"/><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vmlDrawing" Target="../drawings/vmlDrawing4.vml"/><Relationship Id="rId6" Type="http://schemas.openxmlformats.org/officeDocument/2006/relationships/image" Target="../media/image2.wmf"/><Relationship Id="rId5" Type="http://schemas.openxmlformats.org/officeDocument/2006/relationships/oleObject" Target="../embeddings/oleObject8.bin"/><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vmlDrawing" Target="../drawings/vmlDrawing5.vml"/><Relationship Id="rId6" Type="http://schemas.openxmlformats.org/officeDocument/2006/relationships/image" Target="../media/image2.wmf"/><Relationship Id="rId5" Type="http://schemas.openxmlformats.org/officeDocument/2006/relationships/oleObject" Target="../embeddings/oleObject10.bin"/><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vmlDrawing" Target="../drawings/vmlDrawing6.vml"/><Relationship Id="rId6" Type="http://schemas.openxmlformats.org/officeDocument/2006/relationships/image" Target="../media/image2.wmf"/><Relationship Id="rId5" Type="http://schemas.openxmlformats.org/officeDocument/2006/relationships/oleObject" Target="../embeddings/oleObject12.bin"/><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4" name="Object 93"/>
          <p:cNvGraphicFramePr>
            <a:graphicFrameLocks noChangeAspect="1"/>
          </p:cNvGraphicFramePr>
          <p:nvPr userDrawn="1"/>
        </p:nvGraphicFramePr>
        <p:xfrm>
          <a:off x="163513" y="107950"/>
          <a:ext cx="8709025" cy="2312988"/>
        </p:xfrm>
        <a:graphic>
          <a:graphicData uri="http://schemas.openxmlformats.org/presentationml/2006/ole">
            <mc:AlternateContent xmlns:mc="http://schemas.openxmlformats.org/markup-compatibility/2006">
              <mc:Choice xmlns:v="urn:schemas-microsoft-com:vml" Requires="v">
                <p:oleObj spid="_x0000_s79004" name="Bitmap Image" r:id="rId3" imgW="4769524" imgH="640135" progId="Paint.Picture">
                  <p:embed/>
                </p:oleObj>
              </mc:Choice>
              <mc:Fallback>
                <p:oleObj name="Bitmap Image" r:id="rId3" imgW="4769524" imgH="640135"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513" y="107950"/>
                        <a:ext cx="8709025" cy="2312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96"/>
          <p:cNvGraphicFramePr>
            <a:graphicFrameLocks noChangeAspect="1"/>
          </p:cNvGraphicFramePr>
          <p:nvPr userDrawn="1"/>
        </p:nvGraphicFramePr>
        <p:xfrm>
          <a:off x="5457825" y="5118100"/>
          <a:ext cx="3168650" cy="1368425"/>
        </p:xfrm>
        <a:graphic>
          <a:graphicData uri="http://schemas.openxmlformats.org/presentationml/2006/ole">
            <mc:AlternateContent xmlns:mc="http://schemas.openxmlformats.org/markup-compatibility/2006">
              <mc:Choice xmlns:v="urn:schemas-microsoft-com:vml" Requires="v">
                <p:oleObj spid="_x0000_s79005" name="RFFlow" r:id="rId5" imgW="3168000" imgH="1368000" progId="RFFlow4">
                  <p:embed/>
                </p:oleObj>
              </mc:Choice>
              <mc:Fallback>
                <p:oleObj name="RFFlow" r:id="rId5" imgW="3168000" imgH="1368000" progId="RFFlow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57825" y="5118100"/>
                        <a:ext cx="3168650"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 name="Picture 3079" descr="http://prc68.com/I/Images/ptti.GIF"/>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176588" y="5316538"/>
            <a:ext cx="1203325"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083" descr="https://www.ion.org/governance/images/ION.jp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531813" y="5332413"/>
            <a:ext cx="1173162"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4" name="Rectangle 2"/>
          <p:cNvSpPr>
            <a:spLocks noGrp="1" noChangeArrowheads="1"/>
          </p:cNvSpPr>
          <p:nvPr>
            <p:ph type="ctrTitle"/>
          </p:nvPr>
        </p:nvSpPr>
        <p:spPr>
          <a:xfrm>
            <a:off x="174625" y="3984625"/>
            <a:ext cx="8791575" cy="723900"/>
          </a:xfrm>
        </p:spPr>
        <p:txBody>
          <a:bodyPr/>
          <a:lstStyle>
            <a:lvl1pPr>
              <a:defRPr sz="3600">
                <a:solidFill>
                  <a:schemeClr val="tx1"/>
                </a:solidFill>
              </a:defRPr>
            </a:lvl1pPr>
          </a:lstStyle>
          <a:p>
            <a:pPr lvl="0"/>
            <a:r>
              <a:rPr lang="en-US" altLang="en-US" noProof="0" smtClean="0"/>
              <a:t>Click to edit Master title style</a:t>
            </a:r>
          </a:p>
        </p:txBody>
      </p:sp>
      <p:sp>
        <p:nvSpPr>
          <p:cNvPr id="8195" name="Rectangle 3"/>
          <p:cNvSpPr>
            <a:spLocks noGrp="1" noChangeArrowheads="1"/>
          </p:cNvSpPr>
          <p:nvPr>
            <p:ph type="subTitle" idx="1"/>
          </p:nvPr>
        </p:nvSpPr>
        <p:spPr>
          <a:xfrm>
            <a:off x="174625" y="4781550"/>
            <a:ext cx="6613525" cy="471488"/>
          </a:xfrm>
        </p:spPr>
        <p:txBody>
          <a:bodyPr anchor="ctr"/>
          <a:lstStyle>
            <a:lvl1pPr marL="0" indent="0">
              <a:buFont typeface="Wingdings 3" pitchFamily="18" charset="2"/>
              <a:buNone/>
              <a:defRPr sz="2400"/>
            </a:lvl1pPr>
          </a:lstStyle>
          <a:p>
            <a:pPr lvl="0"/>
            <a:r>
              <a:rPr lang="en-US" altLang="en-US" noProof="0" smtClean="0"/>
              <a:t>Click to edit Master subtitle style</a:t>
            </a:r>
          </a:p>
        </p:txBody>
      </p:sp>
    </p:spTree>
    <p:extLst>
      <p:ext uri="{BB962C8B-B14F-4D97-AF65-F5344CB8AC3E}">
        <p14:creationId xmlns:p14="http://schemas.microsoft.com/office/powerpoint/2010/main" val="68714160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graphicFrame>
        <p:nvGraphicFramePr>
          <p:cNvPr id="4" name="Object 101"/>
          <p:cNvGraphicFramePr>
            <a:graphicFrameLocks noChangeAspect="1"/>
          </p:cNvGraphicFramePr>
          <p:nvPr userDrawn="1"/>
        </p:nvGraphicFramePr>
        <p:xfrm>
          <a:off x="163513" y="107950"/>
          <a:ext cx="6472237" cy="793750"/>
        </p:xfrm>
        <a:graphic>
          <a:graphicData uri="http://schemas.openxmlformats.org/presentationml/2006/ole">
            <mc:AlternateContent xmlns:mc="http://schemas.openxmlformats.org/markup-compatibility/2006">
              <mc:Choice xmlns:v="urn:schemas-microsoft-com:vml" Requires="v">
                <p:oleObj spid="_x0000_s80028" name="Bitmap Image" r:id="rId3" imgW="4769524" imgH="640135" progId="Paint.Picture">
                  <p:embed/>
                </p:oleObj>
              </mc:Choice>
              <mc:Fallback>
                <p:oleObj name="Bitmap Image" r:id="rId3" imgW="4769524" imgH="640135"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513" y="107950"/>
                        <a:ext cx="6472237"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104"/>
          <p:cNvGraphicFramePr>
            <a:graphicFrameLocks noChangeAspect="1"/>
          </p:cNvGraphicFramePr>
          <p:nvPr userDrawn="1"/>
        </p:nvGraphicFramePr>
        <p:xfrm>
          <a:off x="6754813" y="212725"/>
          <a:ext cx="2205037" cy="738188"/>
        </p:xfrm>
        <a:graphic>
          <a:graphicData uri="http://schemas.openxmlformats.org/presentationml/2006/ole">
            <mc:AlternateContent xmlns:mc="http://schemas.openxmlformats.org/markup-compatibility/2006">
              <mc:Choice xmlns:v="urn:schemas-microsoft-com:vml" Requires="v">
                <p:oleObj spid="_x0000_s80029" name="RFFlow" r:id="rId5" imgW="4752000" imgH="1368000" progId="RFFlow4">
                  <p:embed/>
                </p:oleObj>
              </mc:Choice>
              <mc:Fallback>
                <p:oleObj name="RFFlow" r:id="rId5" imgW="4752000" imgH="1368000" progId="RFFlow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l="1924"/>
                      <a:stretch>
                        <a:fillRect/>
                      </a:stretch>
                    </p:blipFill>
                    <p:spPr bwMode="auto">
                      <a:xfrm>
                        <a:off x="6754813" y="212725"/>
                        <a:ext cx="2205037" cy="73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r>
              <a:rPr lang="en-US" altLang="en-US" dirty="0" smtClean="0"/>
              <a:t>January 27, 2016</a:t>
            </a:r>
            <a:endParaRPr lang="en-US" altLang="en-US" dirty="0"/>
          </a:p>
        </p:txBody>
      </p:sp>
      <p:sp>
        <p:nvSpPr>
          <p:cNvPr id="7" name="Footer Placeholder 4"/>
          <p:cNvSpPr>
            <a:spLocks noGrp="1"/>
          </p:cNvSpPr>
          <p:nvPr>
            <p:ph type="ftr" sz="quarter" idx="11"/>
          </p:nvPr>
        </p:nvSpPr>
        <p:spPr/>
        <p:txBody>
          <a:bodyPr/>
          <a:lstStyle>
            <a:lvl1pPr>
              <a:defRPr/>
            </a:lvl1pPr>
          </a:lstStyle>
          <a:p>
            <a:pPr>
              <a:defRPr/>
            </a:pPr>
            <a:r>
              <a:rPr lang="en-US" altLang="en-US" dirty="0" smtClean="0"/>
              <a:t>A DDS Clock Measurement Module</a:t>
            </a:r>
            <a:endParaRPr lang="en-US" altLang="en-US" dirty="0"/>
          </a:p>
        </p:txBody>
      </p:sp>
      <p:sp>
        <p:nvSpPr>
          <p:cNvPr id="8" name="Slide Number Placeholder 5"/>
          <p:cNvSpPr>
            <a:spLocks noGrp="1"/>
          </p:cNvSpPr>
          <p:nvPr>
            <p:ph type="sldNum" sz="quarter" idx="12"/>
          </p:nvPr>
        </p:nvSpPr>
        <p:spPr/>
        <p:txBody>
          <a:bodyPr/>
          <a:lstStyle>
            <a:lvl1pPr>
              <a:defRPr/>
            </a:lvl1pPr>
          </a:lstStyle>
          <a:p>
            <a:pPr>
              <a:defRPr/>
            </a:pPr>
            <a:fld id="{209C79DF-2328-454B-A5A0-7C965BC72BE8}" type="slidenum">
              <a:rPr lang="en-US" altLang="en-US"/>
              <a:pPr>
                <a:defRPr/>
              </a:pPr>
              <a:t>‹#›</a:t>
            </a:fld>
            <a:endParaRPr lang="en-US" altLang="en-US"/>
          </a:p>
        </p:txBody>
      </p:sp>
    </p:spTree>
    <p:extLst>
      <p:ext uri="{BB962C8B-B14F-4D97-AF65-F5344CB8AC3E}">
        <p14:creationId xmlns:p14="http://schemas.microsoft.com/office/powerpoint/2010/main" val="8127788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aphicFrame>
        <p:nvGraphicFramePr>
          <p:cNvPr id="4" name="Object 101"/>
          <p:cNvGraphicFramePr>
            <a:graphicFrameLocks noChangeAspect="1"/>
          </p:cNvGraphicFramePr>
          <p:nvPr userDrawn="1"/>
        </p:nvGraphicFramePr>
        <p:xfrm>
          <a:off x="163513" y="107950"/>
          <a:ext cx="6472237" cy="793750"/>
        </p:xfrm>
        <a:graphic>
          <a:graphicData uri="http://schemas.openxmlformats.org/presentationml/2006/ole">
            <mc:AlternateContent xmlns:mc="http://schemas.openxmlformats.org/markup-compatibility/2006">
              <mc:Choice xmlns:v="urn:schemas-microsoft-com:vml" Requires="v">
                <p:oleObj spid="_x0000_s81054" name="Bitmap Image" r:id="rId3" imgW="4769524" imgH="640135" progId="Paint.Picture">
                  <p:embed/>
                </p:oleObj>
              </mc:Choice>
              <mc:Fallback>
                <p:oleObj name="Bitmap Image" r:id="rId3" imgW="4769524" imgH="640135"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513" y="107950"/>
                        <a:ext cx="6472237"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104"/>
          <p:cNvGraphicFramePr>
            <a:graphicFrameLocks noChangeAspect="1"/>
          </p:cNvGraphicFramePr>
          <p:nvPr userDrawn="1"/>
        </p:nvGraphicFramePr>
        <p:xfrm>
          <a:off x="6754813" y="212725"/>
          <a:ext cx="2205037" cy="738188"/>
        </p:xfrm>
        <a:graphic>
          <a:graphicData uri="http://schemas.openxmlformats.org/presentationml/2006/ole">
            <mc:AlternateContent xmlns:mc="http://schemas.openxmlformats.org/markup-compatibility/2006">
              <mc:Choice xmlns:v="urn:schemas-microsoft-com:vml" Requires="v">
                <p:oleObj spid="_x0000_s81055" name="RFFlow" r:id="rId5" imgW="4752000" imgH="1368000" progId="RFFlow4">
                  <p:embed/>
                </p:oleObj>
              </mc:Choice>
              <mc:Fallback>
                <p:oleObj name="RFFlow" r:id="rId5" imgW="4752000" imgH="1368000" progId="RFFlow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l="1924"/>
                      <a:stretch>
                        <a:fillRect/>
                      </a:stretch>
                    </p:blipFill>
                    <p:spPr bwMode="auto">
                      <a:xfrm>
                        <a:off x="6754813" y="212725"/>
                        <a:ext cx="2205037" cy="73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r>
              <a:rPr lang="en-US" altLang="en-US" dirty="0" smtClean="0"/>
              <a:t>January 27, 2016</a:t>
            </a:r>
            <a:endParaRPr lang="en-US" altLang="en-US" dirty="0"/>
          </a:p>
        </p:txBody>
      </p:sp>
      <p:sp>
        <p:nvSpPr>
          <p:cNvPr id="7" name="Footer Placeholder 4"/>
          <p:cNvSpPr>
            <a:spLocks noGrp="1"/>
          </p:cNvSpPr>
          <p:nvPr>
            <p:ph type="ftr" sz="quarter" idx="11"/>
          </p:nvPr>
        </p:nvSpPr>
        <p:spPr/>
        <p:txBody>
          <a:bodyPr/>
          <a:lstStyle>
            <a:lvl1pPr>
              <a:defRPr/>
            </a:lvl1pPr>
          </a:lstStyle>
          <a:p>
            <a:pPr>
              <a:defRPr/>
            </a:pPr>
            <a:r>
              <a:rPr lang="en-US" altLang="en-US" dirty="0" smtClean="0"/>
              <a:t>A DDS Clock Measurement Module</a:t>
            </a:r>
            <a:endParaRPr lang="en-US" altLang="en-US" dirty="0"/>
          </a:p>
        </p:txBody>
      </p:sp>
      <p:sp>
        <p:nvSpPr>
          <p:cNvPr id="8" name="Slide Number Placeholder 5"/>
          <p:cNvSpPr>
            <a:spLocks noGrp="1"/>
          </p:cNvSpPr>
          <p:nvPr>
            <p:ph type="sldNum" sz="quarter" idx="12"/>
          </p:nvPr>
        </p:nvSpPr>
        <p:spPr/>
        <p:txBody>
          <a:bodyPr/>
          <a:lstStyle>
            <a:lvl1pPr>
              <a:defRPr/>
            </a:lvl1pPr>
          </a:lstStyle>
          <a:p>
            <a:pPr>
              <a:defRPr/>
            </a:pPr>
            <a:fld id="{192C1B9F-83AB-4331-9F7F-79B3BE9AB76C}" type="slidenum">
              <a:rPr lang="en-US" altLang="en-US"/>
              <a:pPr>
                <a:defRPr/>
              </a:pPr>
              <a:t>‹#›</a:t>
            </a:fld>
            <a:endParaRPr lang="en-US" altLang="en-US"/>
          </a:p>
        </p:txBody>
      </p:sp>
    </p:spTree>
    <p:extLst>
      <p:ext uri="{BB962C8B-B14F-4D97-AF65-F5344CB8AC3E}">
        <p14:creationId xmlns:p14="http://schemas.microsoft.com/office/powerpoint/2010/main" val="363276217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graphicFrame>
        <p:nvGraphicFramePr>
          <p:cNvPr id="5" name="Object 101"/>
          <p:cNvGraphicFramePr>
            <a:graphicFrameLocks noChangeAspect="1"/>
          </p:cNvGraphicFramePr>
          <p:nvPr userDrawn="1"/>
        </p:nvGraphicFramePr>
        <p:xfrm>
          <a:off x="163513" y="107950"/>
          <a:ext cx="6472237" cy="793750"/>
        </p:xfrm>
        <a:graphic>
          <a:graphicData uri="http://schemas.openxmlformats.org/presentationml/2006/ole">
            <mc:AlternateContent xmlns:mc="http://schemas.openxmlformats.org/markup-compatibility/2006">
              <mc:Choice xmlns:v="urn:schemas-microsoft-com:vml" Requires="v">
                <p:oleObj spid="_x0000_s82076" name="Bitmap Image" r:id="rId3" imgW="4769524" imgH="640135" progId="Paint.Picture">
                  <p:embed/>
                </p:oleObj>
              </mc:Choice>
              <mc:Fallback>
                <p:oleObj name="Bitmap Image" r:id="rId3" imgW="4769524" imgH="640135"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513" y="107950"/>
                        <a:ext cx="6472237"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104"/>
          <p:cNvGraphicFramePr>
            <a:graphicFrameLocks noChangeAspect="1"/>
          </p:cNvGraphicFramePr>
          <p:nvPr userDrawn="1"/>
        </p:nvGraphicFramePr>
        <p:xfrm>
          <a:off x="6754813" y="212725"/>
          <a:ext cx="2205037" cy="738188"/>
        </p:xfrm>
        <a:graphic>
          <a:graphicData uri="http://schemas.openxmlformats.org/presentationml/2006/ole">
            <mc:AlternateContent xmlns:mc="http://schemas.openxmlformats.org/markup-compatibility/2006">
              <mc:Choice xmlns:v="urn:schemas-microsoft-com:vml" Requires="v">
                <p:oleObj spid="_x0000_s82077" name="RFFlow" r:id="rId5" imgW="4752000" imgH="1368000" progId="RFFlow4">
                  <p:embed/>
                </p:oleObj>
              </mc:Choice>
              <mc:Fallback>
                <p:oleObj name="RFFlow" r:id="rId5" imgW="4752000" imgH="1368000" progId="RFFlow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l="1924"/>
                      <a:stretch>
                        <a:fillRect/>
                      </a:stretch>
                    </p:blipFill>
                    <p:spPr bwMode="auto">
                      <a:xfrm>
                        <a:off x="6754813" y="212725"/>
                        <a:ext cx="2205037" cy="73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09550" y="1106488"/>
            <a:ext cx="4292600" cy="5153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4550" y="1106488"/>
            <a:ext cx="4294188" cy="5153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4"/>
          <p:cNvSpPr>
            <a:spLocks noGrp="1"/>
          </p:cNvSpPr>
          <p:nvPr>
            <p:ph type="dt" sz="half" idx="10"/>
          </p:nvPr>
        </p:nvSpPr>
        <p:spPr/>
        <p:txBody>
          <a:bodyPr/>
          <a:lstStyle>
            <a:lvl1pPr>
              <a:defRPr/>
            </a:lvl1pPr>
          </a:lstStyle>
          <a:p>
            <a:pPr>
              <a:defRPr/>
            </a:pPr>
            <a:r>
              <a:rPr lang="en-US" altLang="en-US" dirty="0" smtClean="0"/>
              <a:t>January 27, 2016</a:t>
            </a:r>
            <a:endParaRPr lang="en-US" altLang="en-US" dirty="0"/>
          </a:p>
        </p:txBody>
      </p:sp>
      <p:sp>
        <p:nvSpPr>
          <p:cNvPr id="8" name="Footer Placeholder 5"/>
          <p:cNvSpPr>
            <a:spLocks noGrp="1"/>
          </p:cNvSpPr>
          <p:nvPr>
            <p:ph type="ftr" sz="quarter" idx="11"/>
          </p:nvPr>
        </p:nvSpPr>
        <p:spPr/>
        <p:txBody>
          <a:bodyPr/>
          <a:lstStyle>
            <a:lvl1pPr>
              <a:defRPr/>
            </a:lvl1pPr>
          </a:lstStyle>
          <a:p>
            <a:pPr>
              <a:defRPr/>
            </a:pPr>
            <a:r>
              <a:rPr lang="en-US" altLang="en-US" dirty="0" smtClean="0"/>
              <a:t>A DDS Clock Measurement Module</a:t>
            </a:r>
            <a:endParaRPr lang="en-US" altLang="en-US" dirty="0"/>
          </a:p>
        </p:txBody>
      </p:sp>
      <p:sp>
        <p:nvSpPr>
          <p:cNvPr id="9" name="Slide Number Placeholder 6"/>
          <p:cNvSpPr>
            <a:spLocks noGrp="1"/>
          </p:cNvSpPr>
          <p:nvPr>
            <p:ph type="sldNum" sz="quarter" idx="12"/>
          </p:nvPr>
        </p:nvSpPr>
        <p:spPr/>
        <p:txBody>
          <a:bodyPr/>
          <a:lstStyle>
            <a:lvl1pPr>
              <a:defRPr/>
            </a:lvl1pPr>
          </a:lstStyle>
          <a:p>
            <a:pPr>
              <a:defRPr/>
            </a:pPr>
            <a:fld id="{D9ADE8DD-FE27-4633-BAB9-6B6662AA28CD}" type="slidenum">
              <a:rPr lang="en-US" altLang="en-US"/>
              <a:pPr>
                <a:defRPr/>
              </a:pPr>
              <a:t>‹#›</a:t>
            </a:fld>
            <a:endParaRPr lang="en-US" altLang="en-US"/>
          </a:p>
        </p:txBody>
      </p:sp>
    </p:spTree>
    <p:extLst>
      <p:ext uri="{BB962C8B-B14F-4D97-AF65-F5344CB8AC3E}">
        <p14:creationId xmlns:p14="http://schemas.microsoft.com/office/powerpoint/2010/main" val="7323497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ltLang="en-US" dirty="0" smtClean="0"/>
              <a:t>January 27, 2016</a:t>
            </a: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en-US" dirty="0" smtClean="0"/>
              <a:t>A DDS Clock Measurement Module</a:t>
            </a: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73E51118-FED0-4467-B86D-BD3559591771}" type="slidenum">
              <a:rPr lang="en-US" altLang="en-US"/>
              <a:pPr>
                <a:defRPr/>
              </a:pPr>
              <a:t>‹#›</a:t>
            </a:fld>
            <a:endParaRPr lang="en-US" altLang="en-US"/>
          </a:p>
        </p:txBody>
      </p:sp>
    </p:spTree>
    <p:extLst>
      <p:ext uri="{BB962C8B-B14F-4D97-AF65-F5344CB8AC3E}">
        <p14:creationId xmlns:p14="http://schemas.microsoft.com/office/powerpoint/2010/main" val="2129882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ltLang="en-US" dirty="0" smtClean="0"/>
              <a:t>January 27, 2016</a:t>
            </a: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dirty="0" smtClean="0"/>
              <a:t>A DDS Clock Measurement Module</a:t>
            </a: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CED47AB3-F4B2-4620-A664-C3C4CF96775D}" type="slidenum">
              <a:rPr lang="en-US" altLang="en-US"/>
              <a:pPr>
                <a:defRPr/>
              </a:pPr>
              <a:t>‹#›</a:t>
            </a:fld>
            <a:endParaRPr lang="en-US" altLang="en-US"/>
          </a:p>
        </p:txBody>
      </p:sp>
    </p:spTree>
    <p:extLst>
      <p:ext uri="{BB962C8B-B14F-4D97-AF65-F5344CB8AC3E}">
        <p14:creationId xmlns:p14="http://schemas.microsoft.com/office/powerpoint/2010/main" val="2816402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aphicFrame>
        <p:nvGraphicFramePr>
          <p:cNvPr id="2" name="Object 101"/>
          <p:cNvGraphicFramePr>
            <a:graphicFrameLocks noChangeAspect="1"/>
          </p:cNvGraphicFramePr>
          <p:nvPr userDrawn="1"/>
        </p:nvGraphicFramePr>
        <p:xfrm>
          <a:off x="163513" y="107950"/>
          <a:ext cx="6472237" cy="793750"/>
        </p:xfrm>
        <a:graphic>
          <a:graphicData uri="http://schemas.openxmlformats.org/presentationml/2006/ole">
            <mc:AlternateContent xmlns:mc="http://schemas.openxmlformats.org/markup-compatibility/2006">
              <mc:Choice xmlns:v="urn:schemas-microsoft-com:vml" Requires="v">
                <p:oleObj spid="_x0000_s83102" name="Bitmap Image" r:id="rId3" imgW="4769524" imgH="640135" progId="Paint.Picture">
                  <p:embed/>
                </p:oleObj>
              </mc:Choice>
              <mc:Fallback>
                <p:oleObj name="Bitmap Image" r:id="rId3" imgW="4769524" imgH="640135"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513" y="107950"/>
                        <a:ext cx="6472237"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ct 104"/>
          <p:cNvGraphicFramePr>
            <a:graphicFrameLocks noChangeAspect="1"/>
          </p:cNvGraphicFramePr>
          <p:nvPr userDrawn="1"/>
        </p:nvGraphicFramePr>
        <p:xfrm>
          <a:off x="6754813" y="212725"/>
          <a:ext cx="2205037" cy="738188"/>
        </p:xfrm>
        <a:graphic>
          <a:graphicData uri="http://schemas.openxmlformats.org/presentationml/2006/ole">
            <mc:AlternateContent xmlns:mc="http://schemas.openxmlformats.org/markup-compatibility/2006">
              <mc:Choice xmlns:v="urn:schemas-microsoft-com:vml" Requires="v">
                <p:oleObj spid="_x0000_s83103" name="RFFlow" r:id="rId5" imgW="4752000" imgH="1368000" progId="RFFlow4">
                  <p:embed/>
                </p:oleObj>
              </mc:Choice>
              <mc:Fallback>
                <p:oleObj name="RFFlow" r:id="rId5" imgW="4752000" imgH="1368000" progId="RFFlow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l="1924"/>
                      <a:stretch>
                        <a:fillRect/>
                      </a:stretch>
                    </p:blipFill>
                    <p:spPr bwMode="auto">
                      <a:xfrm>
                        <a:off x="6754813" y="212725"/>
                        <a:ext cx="2205037" cy="73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Date Placeholder 1"/>
          <p:cNvSpPr>
            <a:spLocks noGrp="1"/>
          </p:cNvSpPr>
          <p:nvPr>
            <p:ph type="dt" sz="half" idx="10"/>
          </p:nvPr>
        </p:nvSpPr>
        <p:spPr/>
        <p:txBody>
          <a:bodyPr/>
          <a:lstStyle>
            <a:lvl1pPr>
              <a:defRPr/>
            </a:lvl1pPr>
          </a:lstStyle>
          <a:p>
            <a:pPr>
              <a:defRPr/>
            </a:pPr>
            <a:r>
              <a:rPr lang="en-US" altLang="en-US" dirty="0" smtClean="0"/>
              <a:t>January 27, 2016</a:t>
            </a:r>
            <a:endParaRPr lang="en-US" altLang="en-US" dirty="0"/>
          </a:p>
        </p:txBody>
      </p:sp>
      <p:sp>
        <p:nvSpPr>
          <p:cNvPr id="5" name="Footer Placeholder 2"/>
          <p:cNvSpPr>
            <a:spLocks noGrp="1"/>
          </p:cNvSpPr>
          <p:nvPr>
            <p:ph type="ftr" sz="quarter" idx="11"/>
          </p:nvPr>
        </p:nvSpPr>
        <p:spPr/>
        <p:txBody>
          <a:bodyPr/>
          <a:lstStyle>
            <a:lvl1pPr>
              <a:defRPr/>
            </a:lvl1pPr>
          </a:lstStyle>
          <a:p>
            <a:pPr>
              <a:defRPr/>
            </a:pPr>
            <a:r>
              <a:rPr lang="en-US" altLang="en-US" dirty="0" smtClean="0"/>
              <a:t>A DDS Clock Measurement Module</a:t>
            </a:r>
            <a:endParaRPr lang="en-US" altLang="en-US" dirty="0"/>
          </a:p>
        </p:txBody>
      </p:sp>
      <p:sp>
        <p:nvSpPr>
          <p:cNvPr id="6" name="Slide Number Placeholder 3"/>
          <p:cNvSpPr>
            <a:spLocks noGrp="1"/>
          </p:cNvSpPr>
          <p:nvPr>
            <p:ph type="sldNum" sz="quarter" idx="12"/>
          </p:nvPr>
        </p:nvSpPr>
        <p:spPr/>
        <p:txBody>
          <a:bodyPr/>
          <a:lstStyle>
            <a:lvl1pPr>
              <a:defRPr/>
            </a:lvl1pPr>
          </a:lstStyle>
          <a:p>
            <a:pPr>
              <a:defRPr/>
            </a:pPr>
            <a:fld id="{6A53754F-0A97-44DB-B14C-868CE2BFAE01}" type="slidenum">
              <a:rPr lang="en-US" altLang="en-US"/>
              <a:pPr>
                <a:defRPr/>
              </a:pPr>
              <a:t>‹#›</a:t>
            </a:fld>
            <a:endParaRPr lang="en-US" altLang="en-US"/>
          </a:p>
        </p:txBody>
      </p:sp>
    </p:spTree>
    <p:extLst>
      <p:ext uri="{BB962C8B-B14F-4D97-AF65-F5344CB8AC3E}">
        <p14:creationId xmlns:p14="http://schemas.microsoft.com/office/powerpoint/2010/main" val="592628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dirty="0" smtClean="0"/>
              <a:t>January 27, 2016</a:t>
            </a: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dirty="0" smtClean="0"/>
              <a:t>A DDS Clock Measurement Module</a:t>
            </a: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C80F69C4-93F6-4428-9F09-E819B1934F59}" type="slidenum">
              <a:rPr lang="en-US" altLang="en-US"/>
              <a:pPr>
                <a:defRPr/>
              </a:pPr>
              <a:t>‹#›</a:t>
            </a:fld>
            <a:endParaRPr lang="en-US" altLang="en-US"/>
          </a:p>
        </p:txBody>
      </p:sp>
    </p:spTree>
    <p:extLst>
      <p:ext uri="{BB962C8B-B14F-4D97-AF65-F5344CB8AC3E}">
        <p14:creationId xmlns:p14="http://schemas.microsoft.com/office/powerpoint/2010/main" val="1117332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dirty="0" smtClean="0"/>
              <a:t>January 27, 2016</a:t>
            </a: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dirty="0" smtClean="0"/>
              <a:t>A DDS Clock Measurement Module</a:t>
            </a: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3031DFA-6C47-4B24-9CB0-24720C1AD351}" type="slidenum">
              <a:rPr lang="en-US" altLang="en-US"/>
              <a:pPr>
                <a:defRPr/>
              </a:pPr>
              <a:t>‹#›</a:t>
            </a:fld>
            <a:endParaRPr lang="en-US" altLang="en-US"/>
          </a:p>
        </p:txBody>
      </p:sp>
    </p:spTree>
    <p:extLst>
      <p:ext uri="{BB962C8B-B14F-4D97-AF65-F5344CB8AC3E}">
        <p14:creationId xmlns:p14="http://schemas.microsoft.com/office/powerpoint/2010/main" val="3630849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dirty="0" smtClean="0"/>
              <a:t>January 27, 2016</a:t>
            </a: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dirty="0" smtClean="0"/>
              <a:t>A DDS Clock Measurement Module</a:t>
            </a: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63C28C1-E049-44DF-89C8-0258C7A83E49}" type="slidenum">
              <a:rPr lang="en-US" altLang="en-US"/>
              <a:pPr>
                <a:defRPr/>
              </a:pPr>
              <a:t>‹#›</a:t>
            </a:fld>
            <a:endParaRPr lang="en-US" altLang="en-US"/>
          </a:p>
        </p:txBody>
      </p:sp>
    </p:spTree>
    <p:extLst>
      <p:ext uri="{BB962C8B-B14F-4D97-AF65-F5344CB8AC3E}">
        <p14:creationId xmlns:p14="http://schemas.microsoft.com/office/powerpoint/2010/main" val="2436017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57988" y="0"/>
            <a:ext cx="2190750" cy="62595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4150" y="0"/>
            <a:ext cx="6421438" cy="62595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dirty="0" smtClean="0"/>
              <a:t>January 27, 2016</a:t>
            </a: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dirty="0" smtClean="0"/>
              <a:t>A DDS Clock Measurement Module</a:t>
            </a: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378644B-BA79-4E2D-AFFD-164D694E4604}" type="slidenum">
              <a:rPr lang="en-US" altLang="en-US"/>
              <a:pPr>
                <a:defRPr/>
              </a:pPr>
              <a:t>‹#›</a:t>
            </a:fld>
            <a:endParaRPr lang="en-US" altLang="en-US"/>
          </a:p>
        </p:txBody>
      </p:sp>
    </p:spTree>
    <p:extLst>
      <p:ext uri="{BB962C8B-B14F-4D97-AF65-F5344CB8AC3E}">
        <p14:creationId xmlns:p14="http://schemas.microsoft.com/office/powerpoint/2010/main" val="16225888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84150" y="0"/>
            <a:ext cx="8666163" cy="92075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209550" y="1106488"/>
            <a:ext cx="4292600" cy="25003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54550" y="1106488"/>
            <a:ext cx="4294188" cy="25003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209550" y="3759200"/>
            <a:ext cx="4292600" cy="2500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54550" y="3759200"/>
            <a:ext cx="4294188" cy="2500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ltLang="en-US" dirty="0" smtClean="0"/>
              <a:t>January 27, 2016</a:t>
            </a: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en-US" dirty="0" smtClean="0"/>
              <a:t>A DDS Clock Measurement Module</a:t>
            </a: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3293C47A-235C-4EB5-9C69-BC268DAA567B}" type="slidenum">
              <a:rPr lang="en-US" altLang="en-US"/>
              <a:pPr>
                <a:defRPr/>
              </a:pPr>
              <a:t>‹#›</a:t>
            </a:fld>
            <a:endParaRPr lang="en-US" altLang="en-US"/>
          </a:p>
        </p:txBody>
      </p:sp>
    </p:spTree>
    <p:extLst>
      <p:ext uri="{BB962C8B-B14F-4D97-AF65-F5344CB8AC3E}">
        <p14:creationId xmlns:p14="http://schemas.microsoft.com/office/powerpoint/2010/main" val="812146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2.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oleObject" Target="../embeddings/oleObject2.bin"/><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dt" sz="half" idx="2"/>
          </p:nvPr>
        </p:nvSpPr>
        <p:spPr bwMode="auto">
          <a:xfrm>
            <a:off x="303213"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eaLnBrk="0" hangingPunct="0">
              <a:spcBef>
                <a:spcPct val="0"/>
              </a:spcBef>
              <a:defRPr sz="1400"/>
            </a:lvl1pPr>
          </a:lstStyle>
          <a:p>
            <a:pPr>
              <a:defRPr/>
            </a:pPr>
            <a:r>
              <a:rPr lang="en-US" altLang="en-US" dirty="0" smtClean="0"/>
              <a:t>January 27, 2016</a:t>
            </a:r>
            <a:endParaRPr lang="en-US" altLang="en-US" dirty="0"/>
          </a:p>
        </p:txBody>
      </p:sp>
      <p:sp>
        <p:nvSpPr>
          <p:cNvPr id="1029" name="Rectangle 5"/>
          <p:cNvSpPr>
            <a:spLocks noGrp="1" noChangeArrowheads="1"/>
          </p:cNvSpPr>
          <p:nvPr>
            <p:ph type="ftr" sz="quarter" idx="3"/>
          </p:nvPr>
        </p:nvSpPr>
        <p:spPr bwMode="auto">
          <a:xfrm>
            <a:off x="2814638" y="6400800"/>
            <a:ext cx="3549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ctr" eaLnBrk="0" hangingPunct="0">
              <a:spcBef>
                <a:spcPct val="0"/>
              </a:spcBef>
              <a:defRPr sz="1400"/>
            </a:lvl1pPr>
          </a:lstStyle>
          <a:p>
            <a:pPr>
              <a:defRPr/>
            </a:pPr>
            <a:r>
              <a:rPr lang="en-US" altLang="en-US" dirty="0" smtClean="0"/>
              <a:t>A DDS Clock Measurement Module</a:t>
            </a:r>
            <a:endParaRPr lang="en-US" altLang="en-US" dirty="0"/>
          </a:p>
        </p:txBody>
      </p:sp>
      <p:sp>
        <p:nvSpPr>
          <p:cNvPr id="1030" name="Rectangle 6"/>
          <p:cNvSpPr>
            <a:spLocks noGrp="1" noChangeArrowheads="1"/>
          </p:cNvSpPr>
          <p:nvPr>
            <p:ph type="sldNum" sz="quarter" idx="4"/>
          </p:nvPr>
        </p:nvSpPr>
        <p:spPr bwMode="auto">
          <a:xfrm>
            <a:off x="6958013"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r" eaLnBrk="0" hangingPunct="0">
              <a:spcBef>
                <a:spcPct val="0"/>
              </a:spcBef>
              <a:defRPr sz="1400"/>
            </a:lvl1pPr>
          </a:lstStyle>
          <a:p>
            <a:pPr>
              <a:defRPr/>
            </a:pPr>
            <a:fld id="{25ACF9FB-70C8-41D0-B7D2-2B3D9F56B28B}" type="slidenum">
              <a:rPr lang="en-US" altLang="en-US"/>
              <a:pPr>
                <a:defRPr/>
              </a:pPr>
              <a:t>‹#›</a:t>
            </a:fld>
            <a:endParaRPr lang="en-US" altLang="en-US"/>
          </a:p>
        </p:txBody>
      </p:sp>
      <p:sp>
        <p:nvSpPr>
          <p:cNvPr id="2" name="Rectangle 100"/>
          <p:cNvSpPr>
            <a:spLocks noGrp="1" noChangeArrowheads="1"/>
          </p:cNvSpPr>
          <p:nvPr>
            <p:ph type="body" idx="1"/>
          </p:nvPr>
        </p:nvSpPr>
        <p:spPr bwMode="auto">
          <a:xfrm>
            <a:off x="209550" y="1106488"/>
            <a:ext cx="8739188" cy="515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graphicFrame>
        <p:nvGraphicFramePr>
          <p:cNvPr id="3" name="Object 101"/>
          <p:cNvGraphicFramePr>
            <a:graphicFrameLocks noChangeAspect="1"/>
          </p:cNvGraphicFramePr>
          <p:nvPr userDrawn="1"/>
        </p:nvGraphicFramePr>
        <p:xfrm>
          <a:off x="163513" y="107950"/>
          <a:ext cx="6472237" cy="793750"/>
        </p:xfrm>
        <a:graphic>
          <a:graphicData uri="http://schemas.openxmlformats.org/presentationml/2006/ole">
            <mc:AlternateContent xmlns:mc="http://schemas.openxmlformats.org/markup-compatibility/2006">
              <mc:Choice xmlns:v="urn:schemas-microsoft-com:vml" Requires="v">
                <p:oleObj spid="_x0000_s1189" name="Bitmap Image" r:id="rId15" imgW="4769524" imgH="640135" progId="Paint.Picture">
                  <p:embed/>
                </p:oleObj>
              </mc:Choice>
              <mc:Fallback>
                <p:oleObj name="Bitmap Image" r:id="rId15" imgW="4769524" imgH="640135" progId="Paint.Picture">
                  <p:embed/>
                  <p:pic>
                    <p:nvPicPr>
                      <p:cNvPr id="0" name="Object 10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63513" y="107950"/>
                        <a:ext cx="6472237"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1" name="Rectangle 2"/>
          <p:cNvSpPr>
            <a:spLocks noGrp="1" noChangeArrowheads="1"/>
          </p:cNvSpPr>
          <p:nvPr>
            <p:ph type="title"/>
          </p:nvPr>
        </p:nvSpPr>
        <p:spPr bwMode="auto">
          <a:xfrm>
            <a:off x="184150" y="0"/>
            <a:ext cx="8666163" cy="92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ctr" anchorCtr="0" compatLnSpc="1">
            <a:prstTxWarp prst="textNoShape">
              <a:avLst/>
            </a:prstTxWarp>
          </a:bodyPr>
          <a:lstStyle/>
          <a:p>
            <a:pPr lvl="0"/>
            <a:r>
              <a:rPr lang="en-US" altLang="en-US" smtClean="0"/>
              <a:t>Click to edit Master title style</a:t>
            </a:r>
          </a:p>
        </p:txBody>
      </p:sp>
      <p:graphicFrame>
        <p:nvGraphicFramePr>
          <p:cNvPr id="1032" name="Object 104"/>
          <p:cNvGraphicFramePr>
            <a:graphicFrameLocks noChangeAspect="1"/>
          </p:cNvGraphicFramePr>
          <p:nvPr userDrawn="1"/>
        </p:nvGraphicFramePr>
        <p:xfrm>
          <a:off x="6754813" y="212725"/>
          <a:ext cx="2205037" cy="738188"/>
        </p:xfrm>
        <a:graphic>
          <a:graphicData uri="http://schemas.openxmlformats.org/presentationml/2006/ole">
            <mc:AlternateContent xmlns:mc="http://schemas.openxmlformats.org/markup-compatibility/2006">
              <mc:Choice xmlns:v="urn:schemas-microsoft-com:vml" Requires="v">
                <p:oleObj spid="_x0000_s1190" name="RFFlow" r:id="rId17" imgW="4752000" imgH="1368000" progId="RFFlow4">
                  <p:embed/>
                </p:oleObj>
              </mc:Choice>
              <mc:Fallback>
                <p:oleObj name="RFFlow" r:id="rId17" imgW="4752000" imgH="1368000" progId="RFFlow4">
                  <p:embed/>
                  <p:pic>
                    <p:nvPicPr>
                      <p:cNvPr id="0" name="Object 104"/>
                      <p:cNvPicPr>
                        <a:picLocks noChangeAspect="1" noChangeArrowheads="1"/>
                      </p:cNvPicPr>
                      <p:nvPr/>
                    </p:nvPicPr>
                    <p:blipFill>
                      <a:blip r:embed="rId18">
                        <a:extLst>
                          <a:ext uri="{28A0092B-C50C-407E-A947-70E740481C1C}">
                            <a14:useLocalDpi xmlns:a14="http://schemas.microsoft.com/office/drawing/2010/main" val="0"/>
                          </a:ext>
                        </a:extLst>
                      </a:blip>
                      <a:srcRect l="1924"/>
                      <a:stretch>
                        <a:fillRect/>
                      </a:stretch>
                    </p:blipFill>
                    <p:spPr bwMode="auto">
                      <a:xfrm>
                        <a:off x="6754813" y="212725"/>
                        <a:ext cx="2205037" cy="73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19" r:id="rId5"/>
    <p:sldLayoutId id="2147483820" r:id="rId6"/>
    <p:sldLayoutId id="2147483830" r:id="rId7"/>
    <p:sldLayoutId id="2147483821" r:id="rId8"/>
    <p:sldLayoutId id="2147483822" r:id="rId9"/>
    <p:sldLayoutId id="2147483823" r:id="rId10"/>
    <p:sldLayoutId id="2147483824" r:id="rId11"/>
    <p:sldLayoutId id="2147483825" r:id="rId12"/>
  </p:sldLayoutIdLst>
  <p:timing>
    <p:tnLst>
      <p:par>
        <p:cTn id="1" dur="indefinite" restart="never" nodeType="tmRoot"/>
      </p:par>
    </p:tnLst>
  </p:timing>
  <p:hf hdr="0"/>
  <p:txStyles>
    <p:titleStyle>
      <a:lvl1pPr algn="l" rtl="0" eaLnBrk="0" fontAlgn="base" hangingPunct="0">
        <a:spcBef>
          <a:spcPct val="0"/>
        </a:spcBef>
        <a:spcAft>
          <a:spcPct val="0"/>
        </a:spcAft>
        <a:defRPr sz="3200" b="1">
          <a:solidFill>
            <a:schemeClr val="bg1"/>
          </a:solidFill>
          <a:latin typeface="+mj-lt"/>
          <a:ea typeface="+mj-ea"/>
          <a:cs typeface="+mj-cs"/>
        </a:defRPr>
      </a:lvl1pPr>
      <a:lvl2pPr algn="l" rtl="0" eaLnBrk="0" fontAlgn="base" hangingPunct="0">
        <a:spcBef>
          <a:spcPct val="0"/>
        </a:spcBef>
        <a:spcAft>
          <a:spcPct val="0"/>
        </a:spcAft>
        <a:defRPr sz="3200" b="1">
          <a:solidFill>
            <a:schemeClr val="bg1"/>
          </a:solidFill>
          <a:latin typeface="Arial" charset="0"/>
        </a:defRPr>
      </a:lvl2pPr>
      <a:lvl3pPr algn="l" rtl="0" eaLnBrk="0" fontAlgn="base" hangingPunct="0">
        <a:spcBef>
          <a:spcPct val="0"/>
        </a:spcBef>
        <a:spcAft>
          <a:spcPct val="0"/>
        </a:spcAft>
        <a:defRPr sz="3200" b="1">
          <a:solidFill>
            <a:schemeClr val="bg1"/>
          </a:solidFill>
          <a:latin typeface="Arial" charset="0"/>
        </a:defRPr>
      </a:lvl3pPr>
      <a:lvl4pPr algn="l" rtl="0" eaLnBrk="0" fontAlgn="base" hangingPunct="0">
        <a:spcBef>
          <a:spcPct val="0"/>
        </a:spcBef>
        <a:spcAft>
          <a:spcPct val="0"/>
        </a:spcAft>
        <a:defRPr sz="3200" b="1">
          <a:solidFill>
            <a:schemeClr val="bg1"/>
          </a:solidFill>
          <a:latin typeface="Arial" charset="0"/>
        </a:defRPr>
      </a:lvl4pPr>
      <a:lvl5pPr algn="l" rtl="0" eaLnBrk="0" fontAlgn="base" hangingPunct="0">
        <a:spcBef>
          <a:spcPct val="0"/>
        </a:spcBef>
        <a:spcAft>
          <a:spcPct val="0"/>
        </a:spcAft>
        <a:defRPr sz="3200" b="1">
          <a:solidFill>
            <a:schemeClr val="bg1"/>
          </a:solidFill>
          <a:latin typeface="Arial" charset="0"/>
        </a:defRPr>
      </a:lvl5pPr>
      <a:lvl6pPr marL="457200" algn="l" rtl="0" fontAlgn="base">
        <a:spcBef>
          <a:spcPct val="0"/>
        </a:spcBef>
        <a:spcAft>
          <a:spcPct val="0"/>
        </a:spcAft>
        <a:defRPr sz="3200" b="1">
          <a:solidFill>
            <a:schemeClr val="bg1"/>
          </a:solidFill>
          <a:latin typeface="Arial" charset="0"/>
        </a:defRPr>
      </a:lvl6pPr>
      <a:lvl7pPr marL="914400" algn="l" rtl="0" fontAlgn="base">
        <a:spcBef>
          <a:spcPct val="0"/>
        </a:spcBef>
        <a:spcAft>
          <a:spcPct val="0"/>
        </a:spcAft>
        <a:defRPr sz="3200" b="1">
          <a:solidFill>
            <a:schemeClr val="bg1"/>
          </a:solidFill>
          <a:latin typeface="Arial" charset="0"/>
        </a:defRPr>
      </a:lvl7pPr>
      <a:lvl8pPr marL="1371600" algn="l" rtl="0" fontAlgn="base">
        <a:spcBef>
          <a:spcPct val="0"/>
        </a:spcBef>
        <a:spcAft>
          <a:spcPct val="0"/>
        </a:spcAft>
        <a:defRPr sz="3200" b="1">
          <a:solidFill>
            <a:schemeClr val="bg1"/>
          </a:solidFill>
          <a:latin typeface="Arial" charset="0"/>
        </a:defRPr>
      </a:lvl8pPr>
      <a:lvl9pPr marL="1828800" algn="l" rtl="0" fontAlgn="base">
        <a:spcBef>
          <a:spcPct val="0"/>
        </a:spcBef>
        <a:spcAft>
          <a:spcPct val="0"/>
        </a:spcAft>
        <a:defRPr sz="3200" b="1">
          <a:solidFill>
            <a:schemeClr val="bg1"/>
          </a:solidFill>
          <a:latin typeface="Arial" charset="0"/>
        </a:defRPr>
      </a:lvl9pPr>
    </p:titleStyle>
    <p:bodyStyle>
      <a:lvl1pPr marL="458788" indent="-458788" algn="l" rtl="0" eaLnBrk="0" fontAlgn="base" hangingPunct="0">
        <a:spcBef>
          <a:spcPct val="20000"/>
        </a:spcBef>
        <a:spcAft>
          <a:spcPct val="0"/>
        </a:spcAft>
        <a:buSzPct val="75000"/>
        <a:buFont typeface="Wingdings 3" pitchFamily="18" charset="2"/>
        <a:buChar char="u"/>
        <a:defRPr sz="2800">
          <a:solidFill>
            <a:schemeClr val="tx1"/>
          </a:solidFill>
          <a:latin typeface="+mn-lt"/>
          <a:ea typeface="+mn-ea"/>
          <a:cs typeface="+mn-cs"/>
        </a:defRPr>
      </a:lvl1pPr>
      <a:lvl2pPr marL="915988" indent="-342900" algn="l" rtl="0" eaLnBrk="0" fontAlgn="base" hangingPunct="0">
        <a:spcBef>
          <a:spcPct val="20000"/>
        </a:spcBef>
        <a:spcAft>
          <a:spcPct val="0"/>
        </a:spcAft>
        <a:buFont typeface="Wingdings" pitchFamily="2" charset="2"/>
        <a:buChar char="§"/>
        <a:defRPr sz="2400">
          <a:solidFill>
            <a:schemeClr val="tx1"/>
          </a:solidFill>
          <a:latin typeface="+mn-lt"/>
        </a:defRPr>
      </a:lvl2pPr>
      <a:lvl3pPr marL="1373188" indent="-342900" algn="l" rtl="0" eaLnBrk="0" fontAlgn="base" hangingPunct="0">
        <a:spcBef>
          <a:spcPct val="20000"/>
        </a:spcBef>
        <a:spcAft>
          <a:spcPct val="0"/>
        </a:spcAft>
        <a:buFont typeface="Arial" charset="0"/>
        <a:buChar char="–"/>
        <a:defRPr sz="2000">
          <a:solidFill>
            <a:schemeClr val="tx1"/>
          </a:solidFill>
          <a:latin typeface="+mn-lt"/>
        </a:defRPr>
      </a:lvl3pPr>
      <a:lvl4pPr marL="1716088" indent="-228600" algn="l" rtl="0" eaLnBrk="0" fontAlgn="base" hangingPunct="0">
        <a:spcBef>
          <a:spcPct val="20000"/>
        </a:spcBef>
        <a:spcAft>
          <a:spcPct val="0"/>
        </a:spcAft>
        <a:buFont typeface="Wingdings 2" pitchFamily="18" charset="2"/>
        <a:buChar char=""/>
        <a:defRPr>
          <a:solidFill>
            <a:schemeClr val="tx1"/>
          </a:solidFill>
          <a:latin typeface="+mn-lt"/>
        </a:defRPr>
      </a:lvl4pPr>
      <a:lvl5pPr marL="2057400" algn="l" rtl="0" eaLnBrk="0" fontAlgn="base" hangingPunct="0">
        <a:spcBef>
          <a:spcPct val="20000"/>
        </a:spcBef>
        <a:spcAft>
          <a:spcPct val="0"/>
        </a:spcAft>
        <a:defRPr sz="1600">
          <a:solidFill>
            <a:schemeClr val="tx1"/>
          </a:solidFill>
          <a:latin typeface="+mn-lt"/>
        </a:defRPr>
      </a:lvl5pPr>
      <a:lvl6pPr marL="2514600" algn="l" rtl="0" fontAlgn="base">
        <a:spcBef>
          <a:spcPct val="20000"/>
        </a:spcBef>
        <a:spcAft>
          <a:spcPct val="0"/>
        </a:spcAft>
        <a:defRPr sz="1600">
          <a:solidFill>
            <a:schemeClr val="tx1"/>
          </a:solidFill>
          <a:latin typeface="+mn-lt"/>
        </a:defRPr>
      </a:lvl6pPr>
      <a:lvl7pPr marL="2971800" algn="l" rtl="0" fontAlgn="base">
        <a:spcBef>
          <a:spcPct val="20000"/>
        </a:spcBef>
        <a:spcAft>
          <a:spcPct val="0"/>
        </a:spcAft>
        <a:defRPr sz="1600">
          <a:solidFill>
            <a:schemeClr val="tx1"/>
          </a:solidFill>
          <a:latin typeface="+mn-lt"/>
        </a:defRPr>
      </a:lvl7pPr>
      <a:lvl8pPr marL="3429000" algn="l" rtl="0" fontAlgn="base">
        <a:spcBef>
          <a:spcPct val="20000"/>
        </a:spcBef>
        <a:spcAft>
          <a:spcPct val="0"/>
        </a:spcAft>
        <a:defRPr sz="1600">
          <a:solidFill>
            <a:schemeClr val="tx1"/>
          </a:solidFill>
          <a:latin typeface="+mn-lt"/>
        </a:defRPr>
      </a:lvl8pPr>
      <a:lvl9pPr marL="3886200" algn="l" rtl="0" fontAlgn="base">
        <a:spcBef>
          <a:spcPct val="20000"/>
        </a:spcBef>
        <a:spcAft>
          <a:spcPct val="0"/>
        </a:spcAft>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6.png"/><Relationship Id="rId4" Type="http://schemas.openxmlformats.org/officeDocument/2006/relationships/oleObject" Target="../embeddings/oleObject13.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7.png"/><Relationship Id="rId4" Type="http://schemas.openxmlformats.org/officeDocument/2006/relationships/oleObject" Target="../embeddings/oleObject14.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0.emf"/><Relationship Id="rId4" Type="http://schemas.openxmlformats.org/officeDocument/2006/relationships/oleObject" Target="../embeddings/oleObject15.bin"/></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3.emf"/><Relationship Id="rId4" Type="http://schemas.openxmlformats.org/officeDocument/2006/relationships/oleObject" Target="../embeddings/oleObject16.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14.emf"/><Relationship Id="rId4" Type="http://schemas.openxmlformats.org/officeDocument/2006/relationships/oleObject" Target="../embeddings/oleObject17.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12.vml"/><Relationship Id="rId5" Type="http://schemas.openxmlformats.org/officeDocument/2006/relationships/image" Target="../media/image15.png"/><Relationship Id="rId4" Type="http://schemas.openxmlformats.org/officeDocument/2006/relationships/oleObject" Target="../embeddings/oleObject18.bin"/></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vmlDrawing" Target="../drawings/vmlDrawing13.vml"/><Relationship Id="rId5" Type="http://schemas.openxmlformats.org/officeDocument/2006/relationships/image" Target="../media/image17.emf"/><Relationship Id="rId4" Type="http://schemas.openxmlformats.org/officeDocument/2006/relationships/oleObject" Target="../embeddings/oleObject19.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14.vml"/><Relationship Id="rId5" Type="http://schemas.openxmlformats.org/officeDocument/2006/relationships/image" Target="../media/image18.emf"/><Relationship Id="rId4" Type="http://schemas.openxmlformats.org/officeDocument/2006/relationships/oleObject" Target="../embeddings/oleObject20.bin"/></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6324" name="Rectangle 4"/>
          <p:cNvSpPr>
            <a:spLocks noGrp="1" noChangeArrowheads="1"/>
          </p:cNvSpPr>
          <p:nvPr>
            <p:ph type="ctrTitle"/>
          </p:nvPr>
        </p:nvSpPr>
        <p:spPr>
          <a:xfrm>
            <a:off x="187325" y="222250"/>
            <a:ext cx="8661400" cy="1546225"/>
          </a:xfrm>
          <a:solidFill>
            <a:srgbClr val="FF0000"/>
          </a:solidFill>
        </p:spPr>
        <p:txBody>
          <a:bodyPr/>
          <a:lstStyle/>
          <a:p>
            <a:pPr algn="ctr" eaLnBrk="1" hangingPunct="1">
              <a:defRPr/>
            </a:pPr>
            <a:r>
              <a:rPr lang="en-US" altLang="en-US" sz="4000" dirty="0" smtClean="0">
                <a:solidFill>
                  <a:schemeClr val="bg1"/>
                </a:solidFill>
                <a:effectLst>
                  <a:outerShdw blurRad="38100" dist="38100" dir="2700000" algn="tl">
                    <a:srgbClr val="000000"/>
                  </a:outerShdw>
                </a:effectLst>
              </a:rPr>
              <a:t>A DDS Clock Measurement Module</a:t>
            </a:r>
          </a:p>
        </p:txBody>
      </p:sp>
      <p:sp>
        <p:nvSpPr>
          <p:cNvPr id="7171" name="Rectangle 5"/>
          <p:cNvSpPr>
            <a:spLocks noGrp="1" noChangeArrowheads="1"/>
          </p:cNvSpPr>
          <p:nvPr>
            <p:ph type="subTitle" idx="1"/>
          </p:nvPr>
        </p:nvSpPr>
        <p:spPr>
          <a:xfrm>
            <a:off x="276225" y="1863725"/>
            <a:ext cx="8599488" cy="317500"/>
          </a:xfrm>
        </p:spPr>
        <p:txBody>
          <a:bodyPr/>
          <a:lstStyle/>
          <a:p>
            <a:pPr algn="ctr" eaLnBrk="1" hangingPunct="1"/>
            <a:r>
              <a:rPr lang="en-US" altLang="en-US" smtClean="0"/>
              <a:t>W.J. Riley</a:t>
            </a:r>
          </a:p>
        </p:txBody>
      </p:sp>
      <p:sp>
        <p:nvSpPr>
          <p:cNvPr id="7172" name="Text Box 6"/>
          <p:cNvSpPr txBox="1">
            <a:spLocks noChangeArrowheads="1"/>
          </p:cNvSpPr>
          <p:nvPr/>
        </p:nvSpPr>
        <p:spPr bwMode="auto">
          <a:xfrm>
            <a:off x="307975" y="2979738"/>
            <a:ext cx="8424863" cy="120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eaLnBrk="0" hangingPunct="0">
              <a:buSzPct val="75000"/>
              <a:buFont typeface="Wingdings 3" pitchFamily="18" charset="2"/>
              <a:buChar char="u"/>
              <a:defRPr sz="2800">
                <a:solidFill>
                  <a:schemeClr val="tx1"/>
                </a:solidFill>
                <a:latin typeface="Arial" charset="0"/>
              </a:defRPr>
            </a:lvl1pPr>
            <a:lvl2pPr marL="742950" indent="-285750" eaLnBrk="0" hangingPunct="0">
              <a:buFont typeface="Wingdings" pitchFamily="2" charset="2"/>
              <a:buChar char="§"/>
              <a:defRPr sz="2400">
                <a:solidFill>
                  <a:schemeClr val="tx1"/>
                </a:solidFill>
                <a:latin typeface="Arial" charset="0"/>
              </a:defRPr>
            </a:lvl2pPr>
            <a:lvl3pPr marL="1143000" indent="-228600" eaLnBrk="0" hangingPunct="0">
              <a:buFont typeface="Arial" charset="0"/>
              <a:buChar char="–"/>
              <a:defRPr sz="2000">
                <a:solidFill>
                  <a:schemeClr val="tx1"/>
                </a:solidFill>
                <a:latin typeface="Arial" charset="0"/>
              </a:defRPr>
            </a:lvl3pPr>
            <a:lvl4pPr marL="1600200" indent="-228600" eaLnBrk="0" hangingPunct="0">
              <a:buFont typeface="Wingdings 2" pitchFamily="18" charset="2"/>
              <a:buChar char=""/>
              <a:defRPr>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algn="ctr" eaLnBrk="1" hangingPunct="1">
              <a:spcBef>
                <a:spcPct val="0"/>
              </a:spcBef>
              <a:buSzTx/>
              <a:buFontTx/>
              <a:buNone/>
            </a:pPr>
            <a:r>
              <a:rPr lang="en-US" altLang="en-US" sz="2400" b="1" dirty="0">
                <a:solidFill>
                  <a:schemeClr val="accent1"/>
                </a:solidFill>
              </a:rPr>
              <a:t>2016 Precise Time and Time Interval (PTTI)  Meeting</a:t>
            </a:r>
          </a:p>
          <a:p>
            <a:pPr algn="ctr" eaLnBrk="1" hangingPunct="1">
              <a:spcBef>
                <a:spcPct val="0"/>
              </a:spcBef>
              <a:buSzTx/>
              <a:buFontTx/>
              <a:buNone/>
            </a:pPr>
            <a:r>
              <a:rPr lang="en-US" altLang="en-US" sz="2400" b="1" dirty="0">
                <a:solidFill>
                  <a:schemeClr val="accent1"/>
                </a:solidFill>
              </a:rPr>
              <a:t> Monterey, CA USA</a:t>
            </a:r>
          </a:p>
          <a:p>
            <a:pPr algn="ctr" eaLnBrk="1" hangingPunct="1">
              <a:spcBef>
                <a:spcPct val="0"/>
              </a:spcBef>
              <a:buSzTx/>
              <a:buFontTx/>
              <a:buNone/>
            </a:pPr>
            <a:r>
              <a:rPr lang="en-US" altLang="en-US" sz="2400" b="1" dirty="0" smtClean="0">
                <a:solidFill>
                  <a:schemeClr val="accent1"/>
                </a:solidFill>
              </a:rPr>
              <a:t>January 27, </a:t>
            </a:r>
            <a:r>
              <a:rPr lang="en-US" altLang="en-US" sz="2400" b="1" dirty="0">
                <a:solidFill>
                  <a:schemeClr val="accent1"/>
                </a:solidFill>
              </a:rPr>
              <a:t>2016</a:t>
            </a:r>
          </a:p>
        </p:txBody>
      </p:sp>
      <p:sp>
        <p:nvSpPr>
          <p:cNvPr id="7173" name="Text Box 9"/>
          <p:cNvSpPr txBox="1">
            <a:spLocks noChangeArrowheads="1"/>
          </p:cNvSpPr>
          <p:nvPr/>
        </p:nvSpPr>
        <p:spPr bwMode="auto">
          <a:xfrm>
            <a:off x="431800" y="3330575"/>
            <a:ext cx="1096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eaLnBrk="0" hangingPunct="0">
              <a:buSzPct val="75000"/>
              <a:buFont typeface="Wingdings 3" pitchFamily="18" charset="2"/>
              <a:buChar char="u"/>
              <a:defRPr sz="2800">
                <a:solidFill>
                  <a:schemeClr val="tx1"/>
                </a:solidFill>
                <a:latin typeface="Arial" charset="0"/>
              </a:defRPr>
            </a:lvl1pPr>
            <a:lvl2pPr marL="742950" indent="-285750" eaLnBrk="0" hangingPunct="0">
              <a:buFont typeface="Wingdings" pitchFamily="2" charset="2"/>
              <a:buChar char="§"/>
              <a:defRPr sz="2400">
                <a:solidFill>
                  <a:schemeClr val="tx1"/>
                </a:solidFill>
                <a:latin typeface="Arial" charset="0"/>
              </a:defRPr>
            </a:lvl2pPr>
            <a:lvl3pPr marL="1143000" indent="-228600" eaLnBrk="0" hangingPunct="0">
              <a:buFont typeface="Arial" charset="0"/>
              <a:buChar char="–"/>
              <a:defRPr sz="2000">
                <a:solidFill>
                  <a:schemeClr val="tx1"/>
                </a:solidFill>
                <a:latin typeface="Arial" charset="0"/>
              </a:defRPr>
            </a:lvl3pPr>
            <a:lvl4pPr marL="1600200" indent="-228600" eaLnBrk="0" hangingPunct="0">
              <a:buFont typeface="Wingdings 2" pitchFamily="18" charset="2"/>
              <a:buChar char=""/>
              <a:defRPr>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eaLnBrk="1" hangingPunct="1">
              <a:spcBef>
                <a:spcPct val="50000"/>
              </a:spcBef>
              <a:buSzTx/>
              <a:buFontTx/>
              <a:buNone/>
            </a:pPr>
            <a:endParaRPr lang="en-US" altLang="en-US" sz="2400"/>
          </a:p>
        </p:txBody>
      </p:sp>
      <p:sp>
        <p:nvSpPr>
          <p:cNvPr id="7174" name="Text Box 10"/>
          <p:cNvSpPr txBox="1">
            <a:spLocks noChangeArrowheads="1"/>
          </p:cNvSpPr>
          <p:nvPr/>
        </p:nvSpPr>
        <p:spPr bwMode="auto">
          <a:xfrm>
            <a:off x="7534275" y="6530975"/>
            <a:ext cx="1068388" cy="184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eaLnBrk="0" hangingPunct="0">
              <a:buSzPct val="75000"/>
              <a:buFont typeface="Wingdings 3" pitchFamily="18" charset="2"/>
              <a:buChar char="u"/>
              <a:defRPr sz="2800">
                <a:solidFill>
                  <a:schemeClr val="tx1"/>
                </a:solidFill>
                <a:latin typeface="Arial" charset="0"/>
              </a:defRPr>
            </a:lvl1pPr>
            <a:lvl2pPr marL="742950" indent="-285750" eaLnBrk="0" hangingPunct="0">
              <a:buFont typeface="Wingdings" pitchFamily="2" charset="2"/>
              <a:buChar char="§"/>
              <a:defRPr sz="2400">
                <a:solidFill>
                  <a:schemeClr val="tx1"/>
                </a:solidFill>
                <a:latin typeface="Arial" charset="0"/>
              </a:defRPr>
            </a:lvl2pPr>
            <a:lvl3pPr marL="1143000" indent="-228600" eaLnBrk="0" hangingPunct="0">
              <a:buFont typeface="Arial" charset="0"/>
              <a:buChar char="–"/>
              <a:defRPr sz="2000">
                <a:solidFill>
                  <a:schemeClr val="tx1"/>
                </a:solidFill>
                <a:latin typeface="Arial" charset="0"/>
              </a:defRPr>
            </a:lvl3pPr>
            <a:lvl4pPr marL="1600200" indent="-228600" eaLnBrk="0" hangingPunct="0">
              <a:buFont typeface="Wingdings 2" pitchFamily="18" charset="2"/>
              <a:buChar char=""/>
              <a:defRPr>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eaLnBrk="1" hangingPunct="1">
              <a:spcBef>
                <a:spcPct val="50000"/>
              </a:spcBef>
              <a:buSzTx/>
              <a:buFontTx/>
              <a:buNone/>
            </a:pPr>
            <a:r>
              <a:rPr lang="en-US" altLang="en-US" sz="600" dirty="0" smtClean="0"/>
              <a:t>12/28/15</a:t>
            </a:r>
            <a:endParaRPr lang="en-US" altLang="en-US" sz="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4" name="Date Placeholder 3"/>
          <p:cNvSpPr>
            <a:spLocks noGrp="1"/>
          </p:cNvSpPr>
          <p:nvPr>
            <p:ph type="dt" sz="half" idx="10"/>
          </p:nvPr>
        </p:nvSpPr>
        <p:spPr/>
        <p:txBody>
          <a:bodyPr/>
          <a:lstStyle/>
          <a:p>
            <a:pPr>
              <a:defRPr/>
            </a:pPr>
            <a:r>
              <a:rPr lang="en-US" altLang="en-US" smtClean="0"/>
              <a:t>January 27, 2016</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6" name="Slide Number Placeholder 5"/>
          <p:cNvSpPr>
            <a:spLocks noGrp="1"/>
          </p:cNvSpPr>
          <p:nvPr>
            <p:ph type="sldNum" sz="quarter" idx="12"/>
          </p:nvPr>
        </p:nvSpPr>
        <p:spPr/>
        <p:txBody>
          <a:bodyPr/>
          <a:lstStyle/>
          <a:p>
            <a:pPr>
              <a:defRPr/>
            </a:pPr>
            <a:fld id="{209C79DF-2328-454B-A5A0-7C965BC72BE8}" type="slidenum">
              <a:rPr lang="en-US" altLang="en-US" smtClean="0"/>
              <a:pPr>
                <a:defRPr/>
              </a:pPr>
              <a:t>2</a:t>
            </a:fld>
            <a:endParaRPr lang="en-US" altLang="en-US"/>
          </a:p>
        </p:txBody>
      </p:sp>
      <p:graphicFrame>
        <p:nvGraphicFramePr>
          <p:cNvPr id="9" name="Object 8"/>
          <p:cNvGraphicFramePr>
            <a:graphicFrameLocks noChangeAspect="1"/>
          </p:cNvGraphicFramePr>
          <p:nvPr>
            <p:extLst>
              <p:ext uri="{D42A27DB-BD31-4B8C-83A1-F6EECF244321}">
                <p14:modId xmlns:p14="http://schemas.microsoft.com/office/powerpoint/2010/main" val="402058049"/>
              </p:ext>
            </p:extLst>
          </p:nvPr>
        </p:nvGraphicFramePr>
        <p:xfrm>
          <a:off x="5896123" y="1121809"/>
          <a:ext cx="2743200" cy="1781175"/>
        </p:xfrm>
        <a:graphic>
          <a:graphicData uri="http://schemas.openxmlformats.org/presentationml/2006/ole">
            <mc:AlternateContent xmlns:mc="http://schemas.openxmlformats.org/markup-compatibility/2006">
              <mc:Choice xmlns:v="urn:schemas-microsoft-com:vml" Requires="v">
                <p:oleObj spid="_x0000_s86090" name="Bitmap Image" r:id="rId4" imgW="10895238" imgH="7059010" progId="PBrush">
                  <p:embed/>
                </p:oleObj>
              </mc:Choice>
              <mc:Fallback>
                <p:oleObj name="Bitmap Image" r:id="rId4" imgW="10895238" imgH="7059010" progId="PBrush">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96123" y="1121809"/>
                        <a:ext cx="2743200"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extBox 2"/>
          <p:cNvSpPr txBox="1"/>
          <p:nvPr/>
        </p:nvSpPr>
        <p:spPr>
          <a:xfrm>
            <a:off x="404037" y="1350335"/>
            <a:ext cx="5114261" cy="1569660"/>
          </a:xfrm>
          <a:prstGeom prst="rect">
            <a:avLst/>
          </a:prstGeom>
          <a:noFill/>
        </p:spPr>
        <p:txBody>
          <a:bodyPr wrap="square" rtlCol="0">
            <a:spAutoFit/>
          </a:bodyPr>
          <a:lstStyle/>
          <a:p>
            <a:pPr marL="342900" indent="-342900">
              <a:buFont typeface="Arial" panose="020B0604020202020204" pitchFamily="34" charset="0"/>
              <a:buChar char="•"/>
            </a:pPr>
            <a:r>
              <a:rPr lang="en-US" dirty="0" smtClean="0"/>
              <a:t>The DDS clock measurement module is a new way to make precision phase and frequency measurements</a:t>
            </a:r>
          </a:p>
        </p:txBody>
      </p:sp>
      <p:sp>
        <p:nvSpPr>
          <p:cNvPr id="7" name="TextBox 6"/>
          <p:cNvSpPr txBox="1"/>
          <p:nvPr/>
        </p:nvSpPr>
        <p:spPr>
          <a:xfrm>
            <a:off x="404037" y="2919995"/>
            <a:ext cx="8176438" cy="2751522"/>
          </a:xfrm>
          <a:prstGeom prst="rect">
            <a:avLst/>
          </a:prstGeom>
          <a:noFill/>
        </p:spPr>
        <p:txBody>
          <a:bodyPr wrap="square" rtlCol="0">
            <a:spAutoFit/>
          </a:bodyPr>
          <a:lstStyle/>
          <a:p>
            <a:pPr marL="342900" indent="-342900">
              <a:buFont typeface="Arial" panose="020B0604020202020204" pitchFamily="34" charset="0"/>
              <a:buChar char="•"/>
            </a:pPr>
            <a:r>
              <a:rPr lang="en-US" dirty="0"/>
              <a:t>It utilizes the high-resolution phase control capability of a direct digital synthesizer (DDS</a:t>
            </a:r>
            <a:r>
              <a:rPr lang="en-US" dirty="0" smtClean="0"/>
              <a:t>) device </a:t>
            </a:r>
            <a:r>
              <a:rPr lang="en-US" dirty="0"/>
              <a:t>to implement a phase tracking loop that follows the phase variations of the signal under test</a:t>
            </a:r>
            <a:r>
              <a:rPr lang="en-US" dirty="0" smtClean="0"/>
              <a:t>.</a:t>
            </a:r>
          </a:p>
          <a:p>
            <a:pPr marL="342900" indent="-342900">
              <a:buFont typeface="Arial" panose="020B0604020202020204" pitchFamily="34" charset="0"/>
              <a:buChar char="•"/>
            </a:pPr>
            <a:r>
              <a:rPr lang="en-US" dirty="0" smtClean="0"/>
              <a:t>The technique as described here has a phase resolution of 6.1 ps at 10 MHz and 11 digits/second as a frequency counter. </a:t>
            </a:r>
            <a:endParaRPr lang="en-US" dirty="0"/>
          </a:p>
        </p:txBody>
      </p:sp>
    </p:spTree>
    <p:extLst>
      <p:ext uri="{BB962C8B-B14F-4D97-AF65-F5344CB8AC3E}">
        <p14:creationId xmlns:p14="http://schemas.microsoft.com/office/powerpoint/2010/main" val="12560338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DDS Block Diagram</a:t>
            </a:r>
            <a:endParaRPr lang="en-US" dirty="0"/>
          </a:p>
        </p:txBody>
      </p:sp>
      <p:sp>
        <p:nvSpPr>
          <p:cNvPr id="4" name="Date Placeholder 3"/>
          <p:cNvSpPr>
            <a:spLocks noGrp="1"/>
          </p:cNvSpPr>
          <p:nvPr>
            <p:ph type="dt" sz="half" idx="10"/>
          </p:nvPr>
        </p:nvSpPr>
        <p:spPr/>
        <p:txBody>
          <a:bodyPr/>
          <a:lstStyle/>
          <a:p>
            <a:pPr>
              <a:defRPr/>
            </a:pPr>
            <a:r>
              <a:rPr lang="en-US" altLang="en-US" smtClean="0"/>
              <a:t>January 27, 2016</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6" name="Slide Number Placeholder 5"/>
          <p:cNvSpPr>
            <a:spLocks noGrp="1"/>
          </p:cNvSpPr>
          <p:nvPr>
            <p:ph type="sldNum" sz="quarter" idx="12"/>
          </p:nvPr>
        </p:nvSpPr>
        <p:spPr/>
        <p:txBody>
          <a:bodyPr/>
          <a:lstStyle/>
          <a:p>
            <a:pPr>
              <a:defRPr/>
            </a:pPr>
            <a:fld id="{209C79DF-2328-454B-A5A0-7C965BC72BE8}" type="slidenum">
              <a:rPr lang="en-US" altLang="en-US" smtClean="0"/>
              <a:pPr>
                <a:defRPr/>
              </a:pPr>
              <a:t>3</a:t>
            </a:fld>
            <a:endParaRPr lang="en-US" altLang="en-US"/>
          </a:p>
        </p:txBody>
      </p:sp>
      <p:sp>
        <p:nvSpPr>
          <p:cNvPr id="7"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 name="Object 7"/>
          <p:cNvGraphicFramePr>
            <a:graphicFrameLocks noChangeAspect="1"/>
          </p:cNvGraphicFramePr>
          <p:nvPr>
            <p:extLst>
              <p:ext uri="{D42A27DB-BD31-4B8C-83A1-F6EECF244321}">
                <p14:modId xmlns:p14="http://schemas.microsoft.com/office/powerpoint/2010/main" val="2355922708"/>
              </p:ext>
            </p:extLst>
          </p:nvPr>
        </p:nvGraphicFramePr>
        <p:xfrm>
          <a:off x="956930" y="999296"/>
          <a:ext cx="6858000" cy="5304407"/>
        </p:xfrm>
        <a:graphic>
          <a:graphicData uri="http://schemas.openxmlformats.org/presentationml/2006/ole">
            <mc:AlternateContent xmlns:mc="http://schemas.openxmlformats.org/markup-compatibility/2006">
              <mc:Choice xmlns:v="urn:schemas-microsoft-com:vml" Requires="v">
                <p:oleObj spid="_x0000_s88134" name="Bitmap Image" r:id="rId4" imgW="13022493" imgH="8152381" progId="Paint.Picture">
                  <p:embed/>
                </p:oleObj>
              </mc:Choice>
              <mc:Fallback>
                <p:oleObj name="Bitmap Image" r:id="rId4" imgW="13022493" imgH="8152381" progId="Paint.Picture">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6930" y="999296"/>
                        <a:ext cx="6858000" cy="5304407"/>
                      </a:xfrm>
                      <a:prstGeom prst="rect">
                        <a:avLst/>
                      </a:prstGeom>
                      <a:noFill/>
                    </p:spPr>
                  </p:pic>
                </p:oleObj>
              </mc:Fallback>
            </mc:AlternateContent>
          </a:graphicData>
        </a:graphic>
      </p:graphicFrame>
    </p:spTree>
    <p:extLst>
      <p:ext uri="{BB962C8B-B14F-4D97-AF65-F5344CB8AC3E}">
        <p14:creationId xmlns:p14="http://schemas.microsoft.com/office/powerpoint/2010/main" val="4287095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DDS Operation</a:t>
            </a:r>
          </a:p>
        </p:txBody>
      </p:sp>
      <p:sp>
        <p:nvSpPr>
          <p:cNvPr id="4" name="Date Placeholder 3"/>
          <p:cNvSpPr>
            <a:spLocks noGrp="1"/>
          </p:cNvSpPr>
          <p:nvPr>
            <p:ph type="dt" sz="half" idx="10"/>
          </p:nvPr>
        </p:nvSpPr>
        <p:spPr/>
        <p:txBody>
          <a:bodyPr/>
          <a:lstStyle/>
          <a:p>
            <a:pPr>
              <a:defRPr/>
            </a:pPr>
            <a:r>
              <a:rPr lang="en-US" altLang="en-US" smtClean="0"/>
              <a:t>January 27, 2016</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6" name="Slide Number Placeholder 5"/>
          <p:cNvSpPr>
            <a:spLocks noGrp="1"/>
          </p:cNvSpPr>
          <p:nvPr>
            <p:ph type="sldNum" sz="quarter" idx="12"/>
          </p:nvPr>
        </p:nvSpPr>
        <p:spPr/>
        <p:txBody>
          <a:bodyPr/>
          <a:lstStyle/>
          <a:p>
            <a:pPr>
              <a:defRPr/>
            </a:pPr>
            <a:fld id="{209C79DF-2328-454B-A5A0-7C965BC72BE8}" type="slidenum">
              <a:rPr lang="en-US" altLang="en-US" smtClean="0"/>
              <a:pPr>
                <a:defRPr/>
              </a:pPr>
              <a:t>4</a:t>
            </a:fld>
            <a:endParaRPr lang="en-US" altLang="en-US"/>
          </a:p>
        </p:txBody>
      </p:sp>
      <p:sp>
        <p:nvSpPr>
          <p:cNvPr id="7" name="Rectangle 6"/>
          <p:cNvSpPr/>
          <p:nvPr/>
        </p:nvSpPr>
        <p:spPr>
          <a:xfrm>
            <a:off x="404037" y="1649257"/>
            <a:ext cx="8038214" cy="4007251"/>
          </a:xfrm>
          <a:prstGeom prst="rect">
            <a:avLst/>
          </a:prstGeom>
        </p:spPr>
        <p:txBody>
          <a:bodyPr wrap="square">
            <a:spAutoFit/>
          </a:bodyPr>
          <a:lstStyle/>
          <a:p>
            <a:pPr marL="342900" indent="-342900">
              <a:buFont typeface="Arial" panose="020B0604020202020204" pitchFamily="34" charset="0"/>
              <a:buChar char="•"/>
            </a:pPr>
            <a:r>
              <a:rPr lang="en-US" dirty="0"/>
              <a:t>A DDS works by incrementing its phase accumulator by the frequency word at each clock cycle.</a:t>
            </a:r>
          </a:p>
          <a:p>
            <a:pPr marL="342900" indent="-342900">
              <a:buFont typeface="Arial" panose="020B0604020202020204" pitchFamily="34" charset="0"/>
              <a:buChar char="•"/>
            </a:pPr>
            <a:r>
              <a:rPr lang="en-US" dirty="0"/>
              <a:t>The resulting phase value is transformed to a cosine function which is then converted into analog RF form by a DAC.</a:t>
            </a:r>
          </a:p>
          <a:p>
            <a:pPr marL="342900" indent="-342900">
              <a:buFont typeface="Arial" panose="020B0604020202020204" pitchFamily="34" charset="0"/>
              <a:buChar char="•"/>
            </a:pPr>
            <a:r>
              <a:rPr lang="en-US" dirty="0"/>
              <a:t>For our purposes here, the critical thing is that a 14-bit offset can be added to the phase value, thereby adjusting the phase of the RF output.</a:t>
            </a:r>
          </a:p>
          <a:p>
            <a:pPr marL="342900" indent="-342900">
              <a:buFont typeface="Arial" panose="020B0604020202020204" pitchFamily="34" charset="0"/>
              <a:buChar char="•"/>
            </a:pPr>
            <a:r>
              <a:rPr lang="en-US" dirty="0"/>
              <a:t>At 10 MHz, this corresponds to a phase resolution of    100 ns/2</a:t>
            </a:r>
            <a:r>
              <a:rPr lang="en-US" baseline="30000" dirty="0"/>
              <a:t>14 </a:t>
            </a:r>
            <a:r>
              <a:rPr lang="en-US" dirty="0"/>
              <a:t>= 6.10 ps.</a:t>
            </a:r>
          </a:p>
        </p:txBody>
      </p:sp>
    </p:spTree>
    <p:extLst>
      <p:ext uri="{BB962C8B-B14F-4D97-AF65-F5344CB8AC3E}">
        <p14:creationId xmlns:p14="http://schemas.microsoft.com/office/powerpoint/2010/main" val="2949307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Conceptual Block Diagram</a:t>
            </a:r>
            <a:endParaRPr lang="en-US" dirty="0"/>
          </a:p>
        </p:txBody>
      </p:sp>
      <p:sp>
        <p:nvSpPr>
          <p:cNvPr id="4" name="Date Placeholder 3"/>
          <p:cNvSpPr>
            <a:spLocks noGrp="1"/>
          </p:cNvSpPr>
          <p:nvPr>
            <p:ph type="dt" sz="half" idx="10"/>
          </p:nvPr>
        </p:nvSpPr>
        <p:spPr/>
        <p:txBody>
          <a:bodyPr/>
          <a:lstStyle/>
          <a:p>
            <a:pPr>
              <a:defRPr/>
            </a:pPr>
            <a:r>
              <a:rPr lang="en-US" altLang="en-US" smtClean="0"/>
              <a:t>January 27, 2016</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6" name="Slide Number Placeholder 5"/>
          <p:cNvSpPr>
            <a:spLocks noGrp="1"/>
          </p:cNvSpPr>
          <p:nvPr>
            <p:ph type="sldNum" sz="quarter" idx="12"/>
          </p:nvPr>
        </p:nvSpPr>
        <p:spPr/>
        <p:txBody>
          <a:bodyPr/>
          <a:lstStyle/>
          <a:p>
            <a:pPr>
              <a:defRPr/>
            </a:pPr>
            <a:fld id="{209C79DF-2328-454B-A5A0-7C965BC72BE8}" type="slidenum">
              <a:rPr lang="en-US" altLang="en-US" smtClean="0"/>
              <a:pPr>
                <a:defRPr/>
              </a:pPr>
              <a:t>5</a:t>
            </a:fld>
            <a:endParaRPr lang="en-US" altLang="en-US"/>
          </a:p>
        </p:txBody>
      </p:sp>
      <p:pic>
        <p:nvPicPr>
          <p:cNvPr id="87053"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050" y="1301241"/>
            <a:ext cx="8352111" cy="43812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6342927" y="4282632"/>
            <a:ext cx="2071868" cy="1200329"/>
          </a:xfrm>
          <a:prstGeom prst="rect">
            <a:avLst/>
          </a:prstGeom>
          <a:noFill/>
        </p:spPr>
        <p:txBody>
          <a:bodyPr wrap="square" rtlCol="0">
            <a:spAutoFit/>
          </a:bodyPr>
          <a:lstStyle/>
          <a:p>
            <a:r>
              <a:rPr lang="en-US" dirty="0" smtClean="0"/>
              <a:t>Only 2 major devices, DDS and </a:t>
            </a:r>
            <a:r>
              <a:rPr lang="en-US" dirty="0" smtClean="0">
                <a:sym typeface="Symbol"/>
              </a:rPr>
              <a:t>C</a:t>
            </a:r>
            <a:endParaRPr lang="en-US" dirty="0"/>
          </a:p>
        </p:txBody>
      </p:sp>
    </p:spTree>
    <p:extLst>
      <p:ext uri="{BB962C8B-B14F-4D97-AF65-F5344CB8AC3E}">
        <p14:creationId xmlns:p14="http://schemas.microsoft.com/office/powerpoint/2010/main" val="31152398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DDS Clock Measurements </a:t>
            </a:r>
          </a:p>
        </p:txBody>
      </p:sp>
      <p:sp>
        <p:nvSpPr>
          <p:cNvPr id="4" name="Date Placeholder 3"/>
          <p:cNvSpPr>
            <a:spLocks noGrp="1"/>
          </p:cNvSpPr>
          <p:nvPr>
            <p:ph type="dt" sz="half" idx="10"/>
          </p:nvPr>
        </p:nvSpPr>
        <p:spPr/>
        <p:txBody>
          <a:bodyPr/>
          <a:lstStyle/>
          <a:p>
            <a:pPr>
              <a:defRPr/>
            </a:pPr>
            <a:r>
              <a:rPr lang="en-US" altLang="en-US" smtClean="0"/>
              <a:t>January 27, 2016</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6" name="Slide Number Placeholder 5"/>
          <p:cNvSpPr>
            <a:spLocks noGrp="1"/>
          </p:cNvSpPr>
          <p:nvPr>
            <p:ph type="sldNum" sz="quarter" idx="12"/>
          </p:nvPr>
        </p:nvSpPr>
        <p:spPr/>
        <p:txBody>
          <a:bodyPr/>
          <a:lstStyle/>
          <a:p>
            <a:pPr>
              <a:defRPr/>
            </a:pPr>
            <a:fld id="{209C79DF-2328-454B-A5A0-7C965BC72BE8}" type="slidenum">
              <a:rPr lang="en-US" altLang="en-US" smtClean="0"/>
              <a:pPr>
                <a:defRPr/>
              </a:pPr>
              <a:t>6</a:t>
            </a:fld>
            <a:endParaRPr lang="en-US" altLang="en-US"/>
          </a:p>
        </p:txBody>
      </p:sp>
      <p:sp>
        <p:nvSpPr>
          <p:cNvPr id="7" name="Rectangle 6"/>
          <p:cNvSpPr/>
          <p:nvPr/>
        </p:nvSpPr>
        <p:spPr>
          <a:xfrm>
            <a:off x="297711" y="2003464"/>
            <a:ext cx="8399721" cy="2825389"/>
          </a:xfrm>
          <a:prstGeom prst="rect">
            <a:avLst/>
          </a:prstGeom>
        </p:spPr>
        <p:txBody>
          <a:bodyPr wrap="square">
            <a:spAutoFit/>
          </a:bodyPr>
          <a:lstStyle/>
          <a:p>
            <a:pPr marL="342900" indent="-342900">
              <a:buFont typeface="Arial" panose="020B0604020202020204" pitchFamily="34" charset="0"/>
              <a:buChar char="•"/>
            </a:pPr>
            <a:r>
              <a:rPr lang="en-US" dirty="0"/>
              <a:t>The phase tracking loop of the DDS clock measurement system keeps the phase detector centered at quadrature.</a:t>
            </a:r>
          </a:p>
          <a:p>
            <a:pPr marL="342900" indent="-342900">
              <a:buFont typeface="Arial" panose="020B0604020202020204" pitchFamily="34" charset="0"/>
              <a:buChar char="•"/>
            </a:pPr>
            <a:r>
              <a:rPr lang="en-US" dirty="0"/>
              <a:t>It uses the DDS phase word to produce a phase data stream to a USB port. </a:t>
            </a:r>
          </a:p>
          <a:p>
            <a:pPr marL="342900" indent="-342900">
              <a:buFont typeface="Arial" panose="020B0604020202020204" pitchFamily="34" charset="0"/>
              <a:buChar char="•"/>
            </a:pPr>
            <a:r>
              <a:rPr lang="en-US" dirty="0"/>
              <a:t>The phase comparator information is also used to make DDS frequency adjustments as required to maintain phase tracking.</a:t>
            </a:r>
          </a:p>
        </p:txBody>
      </p:sp>
    </p:spTree>
    <p:extLst>
      <p:ext uri="{BB962C8B-B14F-4D97-AF65-F5344CB8AC3E}">
        <p14:creationId xmlns:p14="http://schemas.microsoft.com/office/powerpoint/2010/main" val="1737984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 and Frequency Data</a:t>
            </a:r>
            <a:endParaRPr lang="en-US" dirty="0"/>
          </a:p>
        </p:txBody>
      </p:sp>
      <p:sp>
        <p:nvSpPr>
          <p:cNvPr id="4" name="Date Placeholder 3"/>
          <p:cNvSpPr>
            <a:spLocks noGrp="1"/>
          </p:cNvSpPr>
          <p:nvPr>
            <p:ph type="dt" sz="half" idx="10"/>
          </p:nvPr>
        </p:nvSpPr>
        <p:spPr/>
        <p:txBody>
          <a:bodyPr/>
          <a:lstStyle/>
          <a:p>
            <a:pPr>
              <a:defRPr/>
            </a:pPr>
            <a:r>
              <a:rPr lang="en-US" altLang="en-US" smtClean="0"/>
              <a:t>January 27, 2016</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6" name="Slide Number Placeholder 5"/>
          <p:cNvSpPr>
            <a:spLocks noGrp="1"/>
          </p:cNvSpPr>
          <p:nvPr>
            <p:ph type="sldNum" sz="quarter" idx="12"/>
          </p:nvPr>
        </p:nvSpPr>
        <p:spPr/>
        <p:txBody>
          <a:bodyPr/>
          <a:lstStyle/>
          <a:p>
            <a:pPr>
              <a:defRPr/>
            </a:pPr>
            <a:fld id="{209C79DF-2328-454B-A5A0-7C965BC72BE8}" type="slidenum">
              <a:rPr lang="en-US" altLang="en-US" smtClean="0"/>
              <a:pPr>
                <a:defRPr/>
              </a:pPr>
              <a:t>7</a:t>
            </a:fld>
            <a:endParaRPr lang="en-US" altLang="en-US"/>
          </a:p>
        </p:txBody>
      </p:sp>
      <p:sp>
        <p:nvSpPr>
          <p:cNvPr id="7" name="TextBox 6"/>
          <p:cNvSpPr txBox="1"/>
          <p:nvPr/>
        </p:nvSpPr>
        <p:spPr>
          <a:xfrm>
            <a:off x="499730" y="1146028"/>
            <a:ext cx="8123275" cy="2012859"/>
          </a:xfrm>
          <a:prstGeom prst="rect">
            <a:avLst/>
          </a:prstGeom>
          <a:noFill/>
        </p:spPr>
        <p:txBody>
          <a:bodyPr wrap="square" rtlCol="0">
            <a:spAutoFit/>
          </a:bodyPr>
          <a:lstStyle/>
          <a:p>
            <a:pPr marL="342900" indent="-342900">
              <a:buFont typeface="Arial" panose="020B0604020202020204" pitchFamily="34" charset="0"/>
              <a:buChar char="•"/>
            </a:pPr>
            <a:r>
              <a:rPr lang="en-US" dirty="0" smtClean="0"/>
              <a:t>Without noise or frequency offset, the phase tracking corrections would alternate between two adjacent phase values.</a:t>
            </a:r>
          </a:p>
          <a:p>
            <a:pPr marL="342900" indent="-342900">
              <a:buFont typeface="Arial" panose="020B0604020202020204" pitchFamily="34" charset="0"/>
              <a:buChar char="•"/>
            </a:pPr>
            <a:r>
              <a:rPr lang="en-US" dirty="0" smtClean="0"/>
              <a:t>Those alternations eliminate any dead zone, but cause quantization at a level of twice the phase resolution.</a:t>
            </a:r>
          </a:p>
        </p:txBody>
      </p:sp>
      <p:pic>
        <p:nvPicPr>
          <p:cNvPr id="962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9922" y="3158887"/>
            <a:ext cx="2714625"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499730" y="3158887"/>
            <a:ext cx="4939169" cy="1569660"/>
          </a:xfrm>
          <a:prstGeom prst="rect">
            <a:avLst/>
          </a:prstGeom>
          <a:noFill/>
        </p:spPr>
        <p:txBody>
          <a:bodyPr wrap="square" rtlCol="0">
            <a:spAutoFit/>
          </a:bodyPr>
          <a:lstStyle/>
          <a:p>
            <a:pPr marL="342900" indent="-342900">
              <a:buFont typeface="Arial" panose="020B0604020202020204" pitchFamily="34" charset="0"/>
              <a:buChar char="•"/>
            </a:pPr>
            <a:r>
              <a:rPr lang="en-US" dirty="0"/>
              <a:t>Noise will cause additional phase excursions depending on its magnitude.  That is the desired phase data</a:t>
            </a:r>
            <a:r>
              <a:rPr lang="en-US" dirty="0" smtClean="0"/>
              <a:t>.</a:t>
            </a:r>
            <a:endParaRPr lang="en-US" dirty="0"/>
          </a:p>
        </p:txBody>
      </p:sp>
      <p:sp>
        <p:nvSpPr>
          <p:cNvPr id="10" name="TextBox 9"/>
          <p:cNvSpPr txBox="1"/>
          <p:nvPr/>
        </p:nvSpPr>
        <p:spPr>
          <a:xfrm>
            <a:off x="499729" y="4759087"/>
            <a:ext cx="7648847" cy="2012859"/>
          </a:xfrm>
          <a:prstGeom prst="rect">
            <a:avLst/>
          </a:prstGeom>
          <a:noFill/>
        </p:spPr>
        <p:txBody>
          <a:bodyPr wrap="square" rtlCol="0">
            <a:spAutoFit/>
          </a:bodyPr>
          <a:lstStyle/>
          <a:p>
            <a:pPr marL="342900" indent="-342900">
              <a:buFont typeface="Arial" panose="020B0604020202020204" pitchFamily="34" charset="0"/>
              <a:buChar char="•"/>
            </a:pPr>
            <a:r>
              <a:rPr lang="en-US" dirty="0"/>
              <a:t>A frequency offset will cause a bias in the phase corrections depending of its sense and magnitude.  The resulting phase slope is the desired frequency data.</a:t>
            </a:r>
          </a:p>
          <a:p>
            <a:endParaRPr lang="en-US" dirty="0"/>
          </a:p>
        </p:txBody>
      </p:sp>
    </p:spTree>
    <p:extLst>
      <p:ext uri="{BB962C8B-B14F-4D97-AF65-F5344CB8AC3E}">
        <p14:creationId xmlns:p14="http://schemas.microsoft.com/office/powerpoint/2010/main" val="3514482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Frequency &amp; Phase Acquisition</a:t>
            </a:r>
          </a:p>
        </p:txBody>
      </p:sp>
      <p:sp>
        <p:nvSpPr>
          <p:cNvPr id="4" name="Date Placeholder 3"/>
          <p:cNvSpPr>
            <a:spLocks noGrp="1"/>
          </p:cNvSpPr>
          <p:nvPr>
            <p:ph type="dt" sz="half" idx="10"/>
          </p:nvPr>
        </p:nvSpPr>
        <p:spPr/>
        <p:txBody>
          <a:bodyPr/>
          <a:lstStyle/>
          <a:p>
            <a:pPr>
              <a:defRPr/>
            </a:pPr>
            <a:r>
              <a:rPr lang="en-US" altLang="en-US" smtClean="0"/>
              <a:t>January 27, 2016</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6" name="Slide Number Placeholder 5"/>
          <p:cNvSpPr>
            <a:spLocks noGrp="1"/>
          </p:cNvSpPr>
          <p:nvPr>
            <p:ph type="sldNum" sz="quarter" idx="12"/>
          </p:nvPr>
        </p:nvSpPr>
        <p:spPr/>
        <p:txBody>
          <a:bodyPr/>
          <a:lstStyle/>
          <a:p>
            <a:pPr>
              <a:defRPr/>
            </a:pPr>
            <a:fld id="{209C79DF-2328-454B-A5A0-7C965BC72BE8}" type="slidenum">
              <a:rPr lang="en-US" altLang="en-US" smtClean="0"/>
              <a:pPr>
                <a:defRPr/>
              </a:pPr>
              <a:t>8</a:t>
            </a:fld>
            <a:endParaRPr lang="en-US" altLang="en-US"/>
          </a:p>
        </p:txBody>
      </p:sp>
      <p:sp>
        <p:nvSpPr>
          <p:cNvPr id="7" name="Rectangle 6"/>
          <p:cNvSpPr/>
          <p:nvPr/>
        </p:nvSpPr>
        <p:spPr>
          <a:xfrm>
            <a:off x="372137" y="1354352"/>
            <a:ext cx="8591107" cy="4007251"/>
          </a:xfrm>
          <a:prstGeom prst="rect">
            <a:avLst/>
          </a:prstGeom>
        </p:spPr>
        <p:txBody>
          <a:bodyPr wrap="square">
            <a:spAutoFit/>
          </a:bodyPr>
          <a:lstStyle/>
          <a:p>
            <a:pPr marL="342900" indent="-342900">
              <a:buFont typeface="Arial" panose="020B0604020202020204" pitchFamily="34" charset="0"/>
              <a:buChar char="•"/>
            </a:pPr>
            <a:r>
              <a:rPr lang="en-US" dirty="0"/>
              <a:t>Before starting a measurement, the DDS must be set to the signal frequency, and the phase tracking loop must acquire lock.</a:t>
            </a:r>
          </a:p>
          <a:p>
            <a:pPr marL="342900" indent="-342900">
              <a:buFont typeface="Arial" panose="020B0604020202020204" pitchFamily="34" charset="0"/>
              <a:buChar char="•"/>
            </a:pPr>
            <a:r>
              <a:rPr lang="en-US" dirty="0"/>
              <a:t>The DDS frequency is set either to the nominal value </a:t>
            </a:r>
            <a:r>
              <a:rPr lang="en-US" dirty="0" smtClean="0"/>
              <a:t>entered </a:t>
            </a:r>
            <a:r>
              <a:rPr lang="en-US" dirty="0"/>
              <a:t>by the user, or automatically using a coarse frequency count and a fine beat note period measurement.</a:t>
            </a:r>
          </a:p>
          <a:p>
            <a:pPr marL="342900" indent="-342900">
              <a:buFont typeface="Arial" panose="020B0604020202020204" pitchFamily="34" charset="0"/>
              <a:buChar char="•"/>
            </a:pPr>
            <a:r>
              <a:rPr lang="en-US" dirty="0"/>
              <a:t>The module then acquires phase lock aided by initially using coarse phase increments.</a:t>
            </a:r>
          </a:p>
          <a:p>
            <a:pPr marL="342900" indent="-342900">
              <a:buFont typeface="Arial" panose="020B0604020202020204" pitchFamily="34" charset="0"/>
              <a:buChar char="•"/>
            </a:pPr>
            <a:r>
              <a:rPr lang="en-US" dirty="0"/>
              <a:t>Phase lock is confirmed by verifying a quadrature condition at the phase detector output.</a:t>
            </a:r>
          </a:p>
        </p:txBody>
      </p:sp>
    </p:spTree>
    <p:extLst>
      <p:ext uri="{BB962C8B-B14F-4D97-AF65-F5344CB8AC3E}">
        <p14:creationId xmlns:p14="http://schemas.microsoft.com/office/powerpoint/2010/main" val="1143260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 &amp; Frequency Tracking</a:t>
            </a:r>
            <a:endParaRPr lang="en-US" dirty="0"/>
          </a:p>
        </p:txBody>
      </p:sp>
      <p:sp>
        <p:nvSpPr>
          <p:cNvPr id="4" name="Date Placeholder 3"/>
          <p:cNvSpPr>
            <a:spLocks noGrp="1"/>
          </p:cNvSpPr>
          <p:nvPr>
            <p:ph type="dt" sz="half" idx="10"/>
          </p:nvPr>
        </p:nvSpPr>
        <p:spPr/>
        <p:txBody>
          <a:bodyPr/>
          <a:lstStyle/>
          <a:p>
            <a:pPr>
              <a:defRPr/>
            </a:pPr>
            <a:r>
              <a:rPr lang="en-US" altLang="en-US" smtClean="0"/>
              <a:t>January 27, 2016</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6" name="Slide Number Placeholder 5"/>
          <p:cNvSpPr>
            <a:spLocks noGrp="1"/>
          </p:cNvSpPr>
          <p:nvPr>
            <p:ph type="sldNum" sz="quarter" idx="12"/>
          </p:nvPr>
        </p:nvSpPr>
        <p:spPr/>
        <p:txBody>
          <a:bodyPr/>
          <a:lstStyle/>
          <a:p>
            <a:pPr>
              <a:defRPr/>
            </a:pPr>
            <a:fld id="{209C79DF-2328-454B-A5A0-7C965BC72BE8}" type="slidenum">
              <a:rPr lang="en-US" altLang="en-US" smtClean="0"/>
              <a:pPr>
                <a:defRPr/>
              </a:pPr>
              <a:t>9</a:t>
            </a:fld>
            <a:endParaRPr lang="en-US" altLang="en-US"/>
          </a:p>
        </p:txBody>
      </p:sp>
      <p:graphicFrame>
        <p:nvGraphicFramePr>
          <p:cNvPr id="7" name="Object 6"/>
          <p:cNvGraphicFramePr>
            <a:graphicFrameLocks noChangeAspect="1"/>
          </p:cNvGraphicFramePr>
          <p:nvPr>
            <p:extLst>
              <p:ext uri="{D42A27DB-BD31-4B8C-83A1-F6EECF244321}">
                <p14:modId xmlns:p14="http://schemas.microsoft.com/office/powerpoint/2010/main" val="1256473497"/>
              </p:ext>
            </p:extLst>
          </p:nvPr>
        </p:nvGraphicFramePr>
        <p:xfrm>
          <a:off x="2508250" y="1030288"/>
          <a:ext cx="4127500" cy="5349875"/>
        </p:xfrm>
        <a:graphic>
          <a:graphicData uri="http://schemas.openxmlformats.org/presentationml/2006/ole">
            <mc:AlternateContent xmlns:mc="http://schemas.openxmlformats.org/markup-compatibility/2006">
              <mc:Choice xmlns:v="urn:schemas-microsoft-com:vml" Requires="v">
                <p:oleObj spid="_x0000_s90182" name="RFFlow" r:id="rId4" imgW="3456000" imgH="4492800" progId="RFFlow4">
                  <p:embed/>
                </p:oleObj>
              </mc:Choice>
              <mc:Fallback>
                <p:oleObj name="RFFlow" r:id="rId4" imgW="3456000" imgH="4492800" progId="RFFlow4">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0" y="1030288"/>
                        <a:ext cx="4127500" cy="534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571585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Interface Main Screen</a:t>
            </a:r>
            <a:endParaRPr lang="en-US" dirty="0"/>
          </a:p>
        </p:txBody>
      </p:sp>
      <p:sp>
        <p:nvSpPr>
          <p:cNvPr id="4" name="Date Placeholder 3"/>
          <p:cNvSpPr>
            <a:spLocks noGrp="1"/>
          </p:cNvSpPr>
          <p:nvPr>
            <p:ph type="dt" sz="half" idx="10"/>
          </p:nvPr>
        </p:nvSpPr>
        <p:spPr/>
        <p:txBody>
          <a:bodyPr/>
          <a:lstStyle/>
          <a:p>
            <a:pPr>
              <a:defRPr/>
            </a:pPr>
            <a:r>
              <a:rPr lang="en-US" altLang="en-US" smtClean="0"/>
              <a:t>January 27, 2016</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6" name="Slide Number Placeholder 5"/>
          <p:cNvSpPr>
            <a:spLocks noGrp="1"/>
          </p:cNvSpPr>
          <p:nvPr>
            <p:ph type="sldNum" sz="quarter" idx="12"/>
          </p:nvPr>
        </p:nvSpPr>
        <p:spPr/>
        <p:txBody>
          <a:bodyPr/>
          <a:lstStyle/>
          <a:p>
            <a:pPr>
              <a:defRPr/>
            </a:pPr>
            <a:fld id="{209C79DF-2328-454B-A5A0-7C965BC72BE8}" type="slidenum">
              <a:rPr lang="en-US" altLang="en-US" smtClean="0"/>
              <a:pPr>
                <a:defRPr/>
              </a:pPr>
              <a:t>10</a:t>
            </a:fld>
            <a:endParaRPr lang="en-US" altLang="en-US"/>
          </a:p>
        </p:txBody>
      </p:sp>
      <p:pic>
        <p:nvPicPr>
          <p:cNvPr id="921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7036" y="1115329"/>
            <a:ext cx="5219700" cy="522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4401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Noise Floor</a:t>
            </a:r>
            <a:endParaRPr lang="en-US" dirty="0"/>
          </a:p>
        </p:txBody>
      </p:sp>
      <p:sp>
        <p:nvSpPr>
          <p:cNvPr id="3" name="Date Placeholder 2"/>
          <p:cNvSpPr>
            <a:spLocks noGrp="1"/>
          </p:cNvSpPr>
          <p:nvPr>
            <p:ph type="dt" sz="half" idx="10"/>
          </p:nvPr>
        </p:nvSpPr>
        <p:spPr/>
        <p:txBody>
          <a:bodyPr/>
          <a:lstStyle/>
          <a:p>
            <a:pPr>
              <a:defRPr/>
            </a:pPr>
            <a:r>
              <a:rPr lang="en-US" altLang="en-US" smtClean="0"/>
              <a:t>January 27, 2016</a:t>
            </a:r>
            <a:endParaRPr lang="en-US" altLang="en-US" dirty="0"/>
          </a:p>
        </p:txBody>
      </p:sp>
      <p:sp>
        <p:nvSpPr>
          <p:cNvPr id="4" name="Footer Placeholder 3"/>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5" name="Slide Number Placeholder 4"/>
          <p:cNvSpPr>
            <a:spLocks noGrp="1"/>
          </p:cNvSpPr>
          <p:nvPr>
            <p:ph type="sldNum" sz="quarter" idx="12"/>
          </p:nvPr>
        </p:nvSpPr>
        <p:spPr/>
        <p:txBody>
          <a:bodyPr/>
          <a:lstStyle/>
          <a:p>
            <a:pPr>
              <a:defRPr/>
            </a:pPr>
            <a:fld id="{CED47AB3-F4B2-4620-A664-C3C4CF96775D}" type="slidenum">
              <a:rPr lang="en-US" altLang="en-US" smtClean="0"/>
              <a:pPr>
                <a:defRPr/>
              </a:pPr>
              <a:t>11</a:t>
            </a:fld>
            <a:endParaRPr lang="en-US" altLang="en-US"/>
          </a:p>
        </p:txBody>
      </p:sp>
      <p:pic>
        <p:nvPicPr>
          <p:cNvPr id="1024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5657" y="1185707"/>
            <a:ext cx="6563246" cy="5008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6735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Condensed Specifications</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127133310"/>
              </p:ext>
            </p:extLst>
          </p:nvPr>
        </p:nvGraphicFramePr>
        <p:xfrm>
          <a:off x="209550" y="1106488"/>
          <a:ext cx="8739188" cy="5191760"/>
        </p:xfrm>
        <a:graphic>
          <a:graphicData uri="http://schemas.openxmlformats.org/drawingml/2006/table">
            <a:tbl>
              <a:tblPr firstRow="1" bandRow="1">
                <a:tableStyleId>{5C22544A-7EE6-4342-B048-85BDC9FD1C3A}</a:tableStyleId>
              </a:tblPr>
              <a:tblGrid>
                <a:gridCol w="4369594"/>
                <a:gridCol w="4369594"/>
              </a:tblGrid>
              <a:tr h="370840">
                <a:tc>
                  <a:txBody>
                    <a:bodyPr/>
                    <a:lstStyle/>
                    <a:p>
                      <a:r>
                        <a:rPr lang="en-US" dirty="0" smtClean="0"/>
                        <a:t>Parameter</a:t>
                      </a:r>
                      <a:endParaRPr lang="en-US" dirty="0"/>
                    </a:p>
                  </a:txBody>
                  <a:tcPr/>
                </a:tc>
                <a:tc>
                  <a:txBody>
                    <a:bodyPr/>
                    <a:lstStyle/>
                    <a:p>
                      <a:r>
                        <a:rPr lang="en-US" dirty="0" smtClean="0"/>
                        <a:t>Specification</a:t>
                      </a:r>
                      <a:endParaRPr lang="en-US" dirty="0"/>
                    </a:p>
                  </a:txBody>
                  <a:tcPr/>
                </a:tc>
              </a:tr>
              <a:tr h="370840">
                <a:tc>
                  <a:txBody>
                    <a:bodyPr/>
                    <a:lstStyle/>
                    <a:p>
                      <a:r>
                        <a:rPr lang="en-US" dirty="0" smtClean="0"/>
                        <a:t>Frequency Range</a:t>
                      </a:r>
                      <a:endParaRPr lang="en-US" dirty="0"/>
                    </a:p>
                  </a:txBody>
                  <a:tcPr/>
                </a:tc>
                <a:tc>
                  <a:txBody>
                    <a:bodyPr/>
                    <a:lstStyle/>
                    <a:p>
                      <a:r>
                        <a:rPr lang="en-US" dirty="0" smtClean="0"/>
                        <a:t>5 to</a:t>
                      </a:r>
                      <a:r>
                        <a:rPr lang="en-US" baseline="0" dirty="0" smtClean="0"/>
                        <a:t> 15 MHz</a:t>
                      </a:r>
                      <a:endParaRPr lang="en-US" dirty="0"/>
                    </a:p>
                  </a:txBody>
                  <a:tcPr/>
                </a:tc>
              </a:tr>
              <a:tr h="370840">
                <a:tc>
                  <a:txBody>
                    <a:bodyPr/>
                    <a:lstStyle/>
                    <a:p>
                      <a:r>
                        <a:rPr lang="en-US" dirty="0" smtClean="0"/>
                        <a:t>Phase Resolution</a:t>
                      </a:r>
                      <a:endParaRPr lang="en-US" dirty="0"/>
                    </a:p>
                  </a:txBody>
                  <a:tcPr/>
                </a:tc>
                <a:tc>
                  <a:txBody>
                    <a:bodyPr/>
                    <a:lstStyle/>
                    <a:p>
                      <a:r>
                        <a:rPr lang="en-US" dirty="0" smtClean="0"/>
                        <a:t>6.1 ps at 10 MHz</a:t>
                      </a:r>
                      <a:endParaRPr lang="en-US" dirty="0"/>
                    </a:p>
                  </a:txBody>
                  <a:tcPr/>
                </a:tc>
              </a:tr>
              <a:tr h="370840">
                <a:tc>
                  <a:txBody>
                    <a:bodyPr/>
                    <a:lstStyle/>
                    <a:p>
                      <a:r>
                        <a:rPr lang="en-US" dirty="0" smtClean="0"/>
                        <a:t>Frequency Resolution</a:t>
                      </a:r>
                      <a:endParaRPr lang="en-US" dirty="0"/>
                    </a:p>
                  </a:txBody>
                  <a:tcPr/>
                </a:tc>
                <a:tc>
                  <a:txBody>
                    <a:bodyPr/>
                    <a:lstStyle/>
                    <a:p>
                      <a:r>
                        <a:rPr lang="en-US" dirty="0" smtClean="0"/>
                        <a:t>1x10</a:t>
                      </a:r>
                      <a:r>
                        <a:rPr lang="en-US" baseline="30000" dirty="0" smtClean="0"/>
                        <a:t>-11</a:t>
                      </a:r>
                      <a:r>
                        <a:rPr lang="en-US" dirty="0" smtClean="0"/>
                        <a:t>/second</a:t>
                      </a:r>
                      <a:endParaRPr lang="en-US" dirty="0"/>
                    </a:p>
                  </a:txBody>
                  <a:tcPr/>
                </a:tc>
              </a:tr>
              <a:tr h="370840">
                <a:tc>
                  <a:txBody>
                    <a:bodyPr/>
                    <a:lstStyle/>
                    <a:p>
                      <a:r>
                        <a:rPr lang="en-US" dirty="0" smtClean="0"/>
                        <a:t>Noise</a:t>
                      </a:r>
                      <a:endParaRPr lang="en-US" dirty="0"/>
                    </a:p>
                  </a:txBody>
                  <a:tcPr/>
                </a:tc>
                <a:tc>
                  <a:txBody>
                    <a:bodyPr/>
                    <a:lstStyle/>
                    <a:p>
                      <a:r>
                        <a:rPr lang="en-US" dirty="0" smtClean="0">
                          <a:sym typeface="Symbol"/>
                        </a:rPr>
                        <a:t></a:t>
                      </a:r>
                      <a:r>
                        <a:rPr lang="en-US" dirty="0" smtClean="0"/>
                        <a:t>1.5x10</a:t>
                      </a:r>
                      <a:r>
                        <a:rPr lang="en-US" baseline="30000" dirty="0" smtClean="0"/>
                        <a:t>-11</a:t>
                      </a:r>
                      <a:r>
                        <a:rPr lang="en-US" dirty="0" smtClean="0"/>
                        <a:t>/</a:t>
                      </a:r>
                      <a:r>
                        <a:rPr lang="en-US" dirty="0" smtClean="0">
                          <a:latin typeface="Symbol" panose="05050102010706020507" pitchFamily="18" charset="2"/>
                        </a:rPr>
                        <a:t>t</a:t>
                      </a:r>
                      <a:endParaRPr lang="en-US" dirty="0">
                        <a:latin typeface="Symbol" panose="05050102010706020507" pitchFamily="18" charset="2"/>
                      </a:endParaRPr>
                    </a:p>
                  </a:txBody>
                  <a:tcPr/>
                </a:tc>
              </a:tr>
              <a:tr h="370840">
                <a:tc>
                  <a:txBody>
                    <a:bodyPr/>
                    <a:lstStyle/>
                    <a:p>
                      <a:r>
                        <a:rPr lang="en-US" dirty="0" smtClean="0"/>
                        <a:t>Frequency Accuracy</a:t>
                      </a:r>
                      <a:endParaRPr lang="en-US" dirty="0"/>
                    </a:p>
                  </a:txBody>
                  <a:tcPr/>
                </a:tc>
                <a:tc>
                  <a:txBody>
                    <a:bodyPr/>
                    <a:lstStyle/>
                    <a:p>
                      <a:r>
                        <a:rPr lang="en-US" dirty="0" smtClean="0"/>
                        <a:t>&lt;1x10</a:t>
                      </a:r>
                      <a:r>
                        <a:rPr lang="en-US" baseline="30000" dirty="0" smtClean="0"/>
                        <a:t>-15</a:t>
                      </a:r>
                      <a:endParaRPr lang="en-US" baseline="30000" dirty="0"/>
                    </a:p>
                  </a:txBody>
                  <a:tcPr/>
                </a:tc>
              </a:tr>
              <a:tr h="370840">
                <a:tc>
                  <a:txBody>
                    <a:bodyPr/>
                    <a:lstStyle/>
                    <a:p>
                      <a:r>
                        <a:rPr lang="en-US" dirty="0" smtClean="0"/>
                        <a:t>Temperature Sensitivity</a:t>
                      </a:r>
                      <a:endParaRPr lang="en-US" dirty="0"/>
                    </a:p>
                  </a:txBody>
                  <a:tcPr/>
                </a:tc>
                <a:tc>
                  <a:txBody>
                    <a:bodyPr/>
                    <a:lstStyle/>
                    <a:p>
                      <a:r>
                        <a:rPr lang="en-US" dirty="0" smtClean="0"/>
                        <a:t>5 ps/</a:t>
                      </a:r>
                      <a:r>
                        <a:rPr lang="en-US" dirty="0" smtClean="0">
                          <a:sym typeface="Symbol"/>
                        </a:rPr>
                        <a:t>C</a:t>
                      </a:r>
                      <a:endParaRPr lang="en-US" dirty="0"/>
                    </a:p>
                  </a:txBody>
                  <a:tcPr/>
                </a:tc>
              </a:tr>
              <a:tr h="370840">
                <a:tc>
                  <a:txBody>
                    <a:bodyPr/>
                    <a:lstStyle/>
                    <a:p>
                      <a:r>
                        <a:rPr lang="en-US" dirty="0" smtClean="0"/>
                        <a:t>Frequency Slew Tolerance</a:t>
                      </a:r>
                      <a:endParaRPr lang="en-US" dirty="0"/>
                    </a:p>
                  </a:txBody>
                  <a:tcPr/>
                </a:tc>
                <a:tc>
                  <a:txBody>
                    <a:bodyPr/>
                    <a:lstStyle/>
                    <a:p>
                      <a:r>
                        <a:rPr lang="en-US" dirty="0" smtClean="0">
                          <a:sym typeface="Symbol"/>
                        </a:rPr>
                        <a:t></a:t>
                      </a:r>
                      <a:r>
                        <a:rPr lang="en-US" dirty="0" smtClean="0"/>
                        <a:t>3x10</a:t>
                      </a:r>
                      <a:r>
                        <a:rPr lang="en-US" baseline="30000" dirty="0" smtClean="0"/>
                        <a:t>-8</a:t>
                      </a:r>
                      <a:r>
                        <a:rPr lang="en-US" dirty="0" smtClean="0"/>
                        <a:t>/second</a:t>
                      </a:r>
                      <a:endParaRPr lang="en-US" dirty="0"/>
                    </a:p>
                  </a:txBody>
                  <a:tcPr/>
                </a:tc>
              </a:tr>
              <a:tr h="370840">
                <a:tc>
                  <a:txBody>
                    <a:bodyPr/>
                    <a:lstStyle/>
                    <a:p>
                      <a:r>
                        <a:rPr lang="en-US" dirty="0" smtClean="0"/>
                        <a:t>Signal and Reference Inputs</a:t>
                      </a:r>
                      <a:endParaRPr lang="en-US" dirty="0"/>
                    </a:p>
                  </a:txBody>
                  <a:tcPr/>
                </a:tc>
                <a:tc>
                  <a:txBody>
                    <a:bodyPr/>
                    <a:lstStyle/>
                    <a:p>
                      <a:r>
                        <a:rPr lang="en-US" dirty="0" smtClean="0"/>
                        <a:t>Sinewave +7 dBm 50 </a:t>
                      </a:r>
                      <a:r>
                        <a:rPr lang="en-US" dirty="0" smtClean="0">
                          <a:sym typeface="Symbol"/>
                        </a:rPr>
                        <a:t></a:t>
                      </a:r>
                      <a:endParaRPr lang="en-US" dirty="0"/>
                    </a:p>
                  </a:txBody>
                  <a:tcPr/>
                </a:tc>
              </a:tr>
              <a:tr h="370840">
                <a:tc>
                  <a:txBody>
                    <a:bodyPr/>
                    <a:lstStyle/>
                    <a:p>
                      <a:r>
                        <a:rPr lang="en-US" dirty="0" smtClean="0"/>
                        <a:t>Interface</a:t>
                      </a:r>
                      <a:endParaRPr lang="en-US" dirty="0"/>
                    </a:p>
                  </a:txBody>
                  <a:tcPr/>
                </a:tc>
                <a:tc>
                  <a:txBody>
                    <a:bodyPr/>
                    <a:lstStyle/>
                    <a:p>
                      <a:r>
                        <a:rPr lang="en-US" dirty="0" smtClean="0"/>
                        <a:t>USB data, control &amp; power</a:t>
                      </a:r>
                      <a:endParaRPr lang="en-US" dirty="0"/>
                    </a:p>
                  </a:txBody>
                  <a:tcPr/>
                </a:tc>
              </a:tr>
              <a:tr h="370840">
                <a:tc>
                  <a:txBody>
                    <a:bodyPr/>
                    <a:lstStyle/>
                    <a:p>
                      <a:r>
                        <a:rPr lang="en-US" dirty="0" smtClean="0"/>
                        <a:t>Data Streams</a:t>
                      </a:r>
                      <a:endParaRPr lang="en-US" dirty="0"/>
                    </a:p>
                  </a:txBody>
                  <a:tcPr/>
                </a:tc>
                <a:tc>
                  <a:txBody>
                    <a:bodyPr/>
                    <a:lstStyle/>
                    <a:p>
                      <a:r>
                        <a:rPr lang="en-US" dirty="0" smtClean="0"/>
                        <a:t>5 formats, 10 </a:t>
                      </a:r>
                      <a:r>
                        <a:rPr lang="en-US" dirty="0" err="1" smtClean="0"/>
                        <a:t>ms</a:t>
                      </a:r>
                      <a:r>
                        <a:rPr lang="en-US" dirty="0" smtClean="0"/>
                        <a:t> &amp; 1s</a:t>
                      </a:r>
                      <a:endParaRPr lang="en-US" dirty="0"/>
                    </a:p>
                  </a:txBody>
                  <a:tcPr/>
                </a:tc>
              </a:tr>
              <a:tr h="370840">
                <a:tc>
                  <a:txBody>
                    <a:bodyPr/>
                    <a:lstStyle/>
                    <a:p>
                      <a:r>
                        <a:rPr lang="en-US" dirty="0" smtClean="0"/>
                        <a:t>Power</a:t>
                      </a:r>
                      <a:endParaRPr lang="en-US" dirty="0"/>
                    </a:p>
                  </a:txBody>
                  <a:tcPr/>
                </a:tc>
                <a:tc>
                  <a:txBody>
                    <a:bodyPr/>
                    <a:lstStyle/>
                    <a:p>
                      <a:r>
                        <a:rPr lang="en-US" dirty="0" smtClean="0"/>
                        <a:t>&lt;0.5 W</a:t>
                      </a:r>
                      <a:endParaRPr lang="en-US" dirty="0"/>
                    </a:p>
                  </a:txBody>
                  <a:tcPr/>
                </a:tc>
              </a:tr>
              <a:tr h="370840">
                <a:tc>
                  <a:txBody>
                    <a:bodyPr/>
                    <a:lstStyle/>
                    <a:p>
                      <a:r>
                        <a:rPr lang="en-US" dirty="0" smtClean="0"/>
                        <a:t>Size (</a:t>
                      </a:r>
                      <a:r>
                        <a:rPr lang="en-US" dirty="0" err="1" smtClean="0"/>
                        <a:t>LxWxH</a:t>
                      </a:r>
                      <a:r>
                        <a:rPr lang="en-US" dirty="0" smtClean="0"/>
                        <a:t>)</a:t>
                      </a:r>
                      <a:endParaRPr lang="en-US" dirty="0"/>
                    </a:p>
                  </a:txBody>
                  <a:tcPr/>
                </a:tc>
                <a:tc>
                  <a:txBody>
                    <a:bodyPr/>
                    <a:lstStyle/>
                    <a:p>
                      <a:r>
                        <a:rPr lang="en-US" dirty="0" smtClean="0"/>
                        <a:t>3.28”x2.25”x1.03”</a:t>
                      </a:r>
                      <a:endParaRPr lang="en-US" dirty="0"/>
                    </a:p>
                  </a:txBody>
                  <a:tcPr/>
                </a:tc>
              </a:tr>
              <a:tr h="370840">
                <a:tc>
                  <a:txBody>
                    <a:bodyPr/>
                    <a:lstStyle/>
                    <a:p>
                      <a:r>
                        <a:rPr lang="en-US" dirty="0" smtClean="0"/>
                        <a:t>Weight</a:t>
                      </a:r>
                      <a:endParaRPr lang="en-US" dirty="0"/>
                    </a:p>
                  </a:txBody>
                  <a:tcPr/>
                </a:tc>
                <a:tc>
                  <a:txBody>
                    <a:bodyPr/>
                    <a:lstStyle/>
                    <a:p>
                      <a:r>
                        <a:rPr lang="en-US" dirty="0" smtClean="0"/>
                        <a:t>&lt;5 </a:t>
                      </a:r>
                      <a:r>
                        <a:rPr lang="en-US" dirty="0" err="1" smtClean="0"/>
                        <a:t>oz</a:t>
                      </a:r>
                      <a:endParaRPr lang="en-US" dirty="0"/>
                    </a:p>
                  </a:txBody>
                  <a:tcPr/>
                </a:tc>
              </a:tr>
            </a:tbl>
          </a:graphicData>
        </a:graphic>
      </p:graphicFrame>
      <p:sp>
        <p:nvSpPr>
          <p:cNvPr id="4" name="Date Placeholder 3"/>
          <p:cNvSpPr>
            <a:spLocks noGrp="1"/>
          </p:cNvSpPr>
          <p:nvPr>
            <p:ph type="dt" sz="half" idx="10"/>
          </p:nvPr>
        </p:nvSpPr>
        <p:spPr/>
        <p:txBody>
          <a:bodyPr/>
          <a:lstStyle/>
          <a:p>
            <a:pPr>
              <a:defRPr/>
            </a:pPr>
            <a:r>
              <a:rPr lang="en-US" altLang="en-US" smtClean="0"/>
              <a:t>January 27, 2016</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6" name="Slide Number Placeholder 5"/>
          <p:cNvSpPr>
            <a:spLocks noGrp="1"/>
          </p:cNvSpPr>
          <p:nvPr>
            <p:ph type="sldNum" sz="quarter" idx="12"/>
          </p:nvPr>
        </p:nvSpPr>
        <p:spPr/>
        <p:txBody>
          <a:bodyPr/>
          <a:lstStyle/>
          <a:p>
            <a:pPr>
              <a:defRPr/>
            </a:pPr>
            <a:fld id="{209C79DF-2328-454B-A5A0-7C965BC72BE8}" type="slidenum">
              <a:rPr lang="en-US" altLang="en-US" smtClean="0"/>
              <a:pPr>
                <a:defRPr/>
              </a:pPr>
              <a:t>12</a:t>
            </a:fld>
            <a:endParaRPr lang="en-US" altLang="en-US"/>
          </a:p>
        </p:txBody>
      </p:sp>
    </p:spTree>
    <p:extLst>
      <p:ext uri="{BB962C8B-B14F-4D97-AF65-F5344CB8AC3E}">
        <p14:creationId xmlns:p14="http://schemas.microsoft.com/office/powerpoint/2010/main" val="1704379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3499" y="1006996"/>
            <a:ext cx="4040188" cy="554419"/>
          </a:xfrm>
        </p:spPr>
        <p:txBody>
          <a:bodyPr/>
          <a:lstStyle/>
          <a:p>
            <a:r>
              <a:rPr lang="en-US" dirty="0" smtClean="0"/>
              <a:t>Advantage</a:t>
            </a:r>
            <a:endParaRPr lang="en-US" dirty="0"/>
          </a:p>
        </p:txBody>
      </p:sp>
      <p:sp>
        <p:nvSpPr>
          <p:cNvPr id="4" name="Content Placeholder 3"/>
          <p:cNvSpPr>
            <a:spLocks noGrp="1"/>
          </p:cNvSpPr>
          <p:nvPr>
            <p:ph sz="half" idx="2"/>
          </p:nvPr>
        </p:nvSpPr>
        <p:spPr>
          <a:xfrm>
            <a:off x="410901" y="1561416"/>
            <a:ext cx="4184248" cy="3951288"/>
          </a:xfrm>
        </p:spPr>
        <p:txBody>
          <a:bodyPr/>
          <a:lstStyle/>
          <a:p>
            <a:r>
              <a:rPr lang="en-US" dirty="0" smtClean="0"/>
              <a:t>Moderately high resolution</a:t>
            </a:r>
          </a:p>
          <a:p>
            <a:r>
              <a:rPr lang="en-US" dirty="0" smtClean="0"/>
              <a:t>Small, simple, low power, low cost hardware</a:t>
            </a:r>
          </a:p>
          <a:p>
            <a:r>
              <a:rPr lang="en-US" dirty="0" smtClean="0"/>
              <a:t>Operation at any nominal frequency within range</a:t>
            </a:r>
          </a:p>
          <a:p>
            <a:r>
              <a:rPr lang="en-US" dirty="0" smtClean="0"/>
              <a:t>High (100 Hz) sampling rate available</a:t>
            </a:r>
          </a:p>
          <a:p>
            <a:r>
              <a:rPr lang="en-US" dirty="0" smtClean="0"/>
              <a:t>Able to track relatively high frequency slew rate</a:t>
            </a:r>
            <a:endParaRPr lang="en-US" dirty="0"/>
          </a:p>
        </p:txBody>
      </p:sp>
      <p:sp>
        <p:nvSpPr>
          <p:cNvPr id="5" name="Text Placeholder 4"/>
          <p:cNvSpPr>
            <a:spLocks noGrp="1"/>
          </p:cNvSpPr>
          <p:nvPr>
            <p:ph type="body" sz="quarter" idx="3"/>
          </p:nvPr>
        </p:nvSpPr>
        <p:spPr>
          <a:xfrm>
            <a:off x="4749196" y="1053295"/>
            <a:ext cx="4041775" cy="508121"/>
          </a:xfrm>
        </p:spPr>
        <p:txBody>
          <a:bodyPr/>
          <a:lstStyle/>
          <a:p>
            <a:r>
              <a:rPr lang="en-US" dirty="0" smtClean="0"/>
              <a:t>Disadvantage</a:t>
            </a:r>
            <a:endParaRPr lang="en-US" dirty="0"/>
          </a:p>
        </p:txBody>
      </p:sp>
      <p:sp>
        <p:nvSpPr>
          <p:cNvPr id="6" name="Content Placeholder 5"/>
          <p:cNvSpPr>
            <a:spLocks noGrp="1"/>
          </p:cNvSpPr>
          <p:nvPr>
            <p:ph sz="quarter" idx="4"/>
          </p:nvPr>
        </p:nvSpPr>
        <p:spPr>
          <a:xfrm>
            <a:off x="4760772" y="1596140"/>
            <a:ext cx="4041775" cy="3951288"/>
          </a:xfrm>
        </p:spPr>
        <p:txBody>
          <a:bodyPr/>
          <a:lstStyle/>
          <a:p>
            <a:r>
              <a:rPr lang="en-US" dirty="0" smtClean="0"/>
              <a:t>Not extremely high resolution</a:t>
            </a:r>
            <a:endParaRPr lang="en-US" dirty="0"/>
          </a:p>
          <a:p>
            <a:r>
              <a:rPr lang="en-US" dirty="0" smtClean="0"/>
              <a:t>Unfamiliar measurement principle</a:t>
            </a:r>
          </a:p>
          <a:p>
            <a:r>
              <a:rPr lang="en-US" dirty="0" smtClean="0"/>
              <a:t>Somewhat limited frequency range</a:t>
            </a:r>
          </a:p>
          <a:p>
            <a:r>
              <a:rPr lang="en-US" dirty="0" smtClean="0"/>
              <a:t>Resolution loss at shorter sampling times</a:t>
            </a:r>
          </a:p>
          <a:p>
            <a:r>
              <a:rPr lang="en-US" dirty="0" smtClean="0"/>
              <a:t>Limited frequency slew tracking rate</a:t>
            </a:r>
            <a:endParaRPr lang="en-US" dirty="0"/>
          </a:p>
        </p:txBody>
      </p:sp>
      <p:sp>
        <p:nvSpPr>
          <p:cNvPr id="7" name="Date Placeholder 6"/>
          <p:cNvSpPr>
            <a:spLocks noGrp="1"/>
          </p:cNvSpPr>
          <p:nvPr>
            <p:ph type="dt" sz="half" idx="10"/>
          </p:nvPr>
        </p:nvSpPr>
        <p:spPr/>
        <p:txBody>
          <a:bodyPr/>
          <a:lstStyle/>
          <a:p>
            <a:pPr>
              <a:defRPr/>
            </a:pPr>
            <a:r>
              <a:rPr lang="en-US" altLang="en-US" smtClean="0"/>
              <a:t>January 27, 2016</a:t>
            </a:r>
            <a:endParaRPr lang="en-US" altLang="en-US" dirty="0"/>
          </a:p>
        </p:txBody>
      </p:sp>
      <p:sp>
        <p:nvSpPr>
          <p:cNvPr id="8" name="Footer Placeholder 7"/>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9" name="Slide Number Placeholder 8"/>
          <p:cNvSpPr>
            <a:spLocks noGrp="1"/>
          </p:cNvSpPr>
          <p:nvPr>
            <p:ph type="sldNum" sz="quarter" idx="12"/>
          </p:nvPr>
        </p:nvSpPr>
        <p:spPr/>
        <p:txBody>
          <a:bodyPr/>
          <a:lstStyle/>
          <a:p>
            <a:pPr>
              <a:defRPr/>
            </a:pPr>
            <a:fld id="{73E51118-FED0-4467-B86D-BD3559591771}" type="slidenum">
              <a:rPr lang="en-US" altLang="en-US" smtClean="0"/>
              <a:pPr>
                <a:defRPr/>
              </a:pPr>
              <a:t>13</a:t>
            </a:fld>
            <a:endParaRPr lang="en-US" altLang="en-US"/>
          </a:p>
        </p:txBody>
      </p:sp>
      <p:sp>
        <p:nvSpPr>
          <p:cNvPr id="11" name="TextBox 10"/>
          <p:cNvSpPr txBox="1"/>
          <p:nvPr/>
        </p:nvSpPr>
        <p:spPr>
          <a:xfrm>
            <a:off x="312516" y="231494"/>
            <a:ext cx="6169307" cy="584775"/>
          </a:xfrm>
          <a:prstGeom prst="rect">
            <a:avLst/>
          </a:prstGeom>
          <a:noFill/>
        </p:spPr>
        <p:txBody>
          <a:bodyPr wrap="square" rtlCol="0">
            <a:spAutoFit/>
          </a:bodyPr>
          <a:lstStyle/>
          <a:p>
            <a:r>
              <a:rPr lang="en-US" sz="3200" b="1" dirty="0" smtClean="0">
                <a:solidFill>
                  <a:schemeClr val="bg1"/>
                </a:solidFill>
              </a:rPr>
              <a:t>Advantages &amp; Disadvantages</a:t>
            </a:r>
            <a:endParaRPr lang="en-US" sz="3200" b="1" dirty="0">
              <a:solidFill>
                <a:schemeClr val="bg1"/>
              </a:solidFill>
            </a:endParaRPr>
          </a:p>
        </p:txBody>
      </p:sp>
      <p:sp>
        <p:nvSpPr>
          <p:cNvPr id="12" name="TextBox 11"/>
          <p:cNvSpPr txBox="1"/>
          <p:nvPr/>
        </p:nvSpPr>
        <p:spPr>
          <a:xfrm>
            <a:off x="682906" y="5798914"/>
            <a:ext cx="8275899" cy="461665"/>
          </a:xfrm>
          <a:prstGeom prst="rect">
            <a:avLst/>
          </a:prstGeom>
          <a:noFill/>
        </p:spPr>
        <p:txBody>
          <a:bodyPr wrap="square" rtlCol="0">
            <a:spAutoFit/>
          </a:bodyPr>
          <a:lstStyle/>
          <a:p>
            <a:r>
              <a:rPr lang="en-US" dirty="0" smtClean="0"/>
              <a:t>And, of course, it makes actual phase measurements</a:t>
            </a:r>
            <a:endParaRPr lang="en-US" dirty="0"/>
          </a:p>
        </p:txBody>
      </p:sp>
    </p:spTree>
    <p:extLst>
      <p:ext uri="{BB962C8B-B14F-4D97-AF65-F5344CB8AC3E}">
        <p14:creationId xmlns:p14="http://schemas.microsoft.com/office/powerpoint/2010/main" val="1414215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a:t>
            </a:r>
            <a:endParaRPr lang="en-US" dirty="0"/>
          </a:p>
        </p:txBody>
      </p:sp>
      <p:sp>
        <p:nvSpPr>
          <p:cNvPr id="3" name="Date Placeholder 2"/>
          <p:cNvSpPr>
            <a:spLocks noGrp="1"/>
          </p:cNvSpPr>
          <p:nvPr>
            <p:ph type="dt" sz="half" idx="10"/>
          </p:nvPr>
        </p:nvSpPr>
        <p:spPr/>
        <p:txBody>
          <a:bodyPr/>
          <a:lstStyle/>
          <a:p>
            <a:pPr>
              <a:defRPr/>
            </a:pPr>
            <a:r>
              <a:rPr lang="en-US" altLang="en-US" smtClean="0"/>
              <a:t>January 27, 2016</a:t>
            </a:r>
            <a:endParaRPr lang="en-US" altLang="en-US" dirty="0"/>
          </a:p>
        </p:txBody>
      </p:sp>
      <p:sp>
        <p:nvSpPr>
          <p:cNvPr id="4" name="Footer Placeholder 3"/>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5" name="Slide Number Placeholder 4"/>
          <p:cNvSpPr>
            <a:spLocks noGrp="1"/>
          </p:cNvSpPr>
          <p:nvPr>
            <p:ph type="sldNum" sz="quarter" idx="12"/>
          </p:nvPr>
        </p:nvSpPr>
        <p:spPr/>
        <p:txBody>
          <a:bodyPr/>
          <a:lstStyle/>
          <a:p>
            <a:pPr>
              <a:defRPr/>
            </a:pPr>
            <a:fld id="{CED47AB3-F4B2-4620-A664-C3C4CF96775D}" type="slidenum">
              <a:rPr lang="en-US" altLang="en-US" smtClean="0"/>
              <a:pPr>
                <a:defRPr/>
              </a:pPr>
              <a:t>14</a:t>
            </a:fld>
            <a:endParaRPr lang="en-US" altLang="en-US"/>
          </a:p>
        </p:txBody>
      </p:sp>
      <p:sp>
        <p:nvSpPr>
          <p:cNvPr id="6" name="TextBox 5"/>
          <p:cNvSpPr txBox="1"/>
          <p:nvPr/>
        </p:nvSpPr>
        <p:spPr>
          <a:xfrm>
            <a:off x="304800" y="1349829"/>
            <a:ext cx="8501743" cy="4007251"/>
          </a:xfrm>
          <a:prstGeom prst="rect">
            <a:avLst/>
          </a:prstGeom>
          <a:noFill/>
        </p:spPr>
        <p:txBody>
          <a:bodyPr wrap="square" rtlCol="0">
            <a:spAutoFit/>
          </a:bodyPr>
          <a:lstStyle/>
          <a:p>
            <a:pPr marL="342900" indent="-342900">
              <a:buFont typeface="Arial" panose="020B0604020202020204" pitchFamily="34" charset="0"/>
              <a:buChar char="•"/>
            </a:pPr>
            <a:r>
              <a:rPr lang="en-US" dirty="0" smtClean="0"/>
              <a:t>Phase and frequency measurements:</a:t>
            </a:r>
          </a:p>
          <a:p>
            <a:pPr marL="800100" lvl="1" indent="-342900">
              <a:buFont typeface="Courier New" panose="02070309020205020404" pitchFamily="49" charset="0"/>
              <a:buChar char="o"/>
            </a:pPr>
            <a:r>
              <a:rPr lang="en-US" dirty="0" smtClean="0"/>
              <a:t>For just about any precise or semi-precise source</a:t>
            </a:r>
          </a:p>
          <a:p>
            <a:pPr lvl="1"/>
            <a:r>
              <a:rPr lang="en-US" dirty="0" smtClean="0"/>
              <a:t>	at any frequency between 5-15 MHz</a:t>
            </a:r>
          </a:p>
          <a:p>
            <a:pPr marL="342900" indent="-342900">
              <a:buFont typeface="Arial" panose="020B0604020202020204" pitchFamily="34" charset="0"/>
              <a:buChar char="•"/>
            </a:pPr>
            <a:r>
              <a:rPr lang="en-US" dirty="0" smtClean="0"/>
              <a:t>Particularly well-suited for:</a:t>
            </a:r>
          </a:p>
          <a:p>
            <a:pPr marL="800100" lvl="1" indent="-342900">
              <a:buFont typeface="Courier New" panose="02070309020205020404" pitchFamily="49" charset="0"/>
              <a:buChar char="o"/>
            </a:pPr>
            <a:r>
              <a:rPr lang="en-US" dirty="0"/>
              <a:t>M</a:t>
            </a:r>
            <a:r>
              <a:rPr lang="en-US" dirty="0" smtClean="0"/>
              <a:t>easurements against a GPS timing receiver</a:t>
            </a:r>
          </a:p>
          <a:p>
            <a:pPr marL="800100" lvl="1" indent="-342900">
              <a:buFont typeface="Courier New" panose="02070309020205020404" pitchFamily="49" charset="0"/>
              <a:buChar char="o"/>
            </a:pPr>
            <a:r>
              <a:rPr lang="en-US" dirty="0" smtClean="0"/>
              <a:t>Portable measurements with a laptop computer</a:t>
            </a:r>
          </a:p>
          <a:p>
            <a:pPr marL="800100" lvl="1" indent="-342900">
              <a:buFont typeface="Courier New" panose="02070309020205020404" pitchFamily="49" charset="0"/>
              <a:buChar char="o"/>
            </a:pPr>
            <a:r>
              <a:rPr lang="en-US" dirty="0" smtClean="0"/>
              <a:t>A substitute for a high-resolution counter</a:t>
            </a:r>
          </a:p>
          <a:p>
            <a:pPr marL="800100" lvl="1" indent="-342900">
              <a:buFont typeface="Courier New" panose="02070309020205020404" pitchFamily="49" charset="0"/>
              <a:buChar char="o"/>
            </a:pPr>
            <a:r>
              <a:rPr lang="en-US" dirty="0" smtClean="0"/>
              <a:t>Avoiding tying up an expensive system</a:t>
            </a:r>
          </a:p>
          <a:p>
            <a:pPr marL="800100" lvl="1" indent="-342900">
              <a:buFont typeface="Courier New" panose="02070309020205020404" pitchFamily="49" charset="0"/>
              <a:buChar char="o"/>
            </a:pPr>
            <a:r>
              <a:rPr lang="en-US" dirty="0" smtClean="0"/>
              <a:t>Embedding </a:t>
            </a:r>
            <a:r>
              <a:rPr lang="en-US" dirty="0" smtClean="0"/>
              <a:t>into </a:t>
            </a:r>
            <a:r>
              <a:rPr lang="en-US" dirty="0" smtClean="0"/>
              <a:t>an instrument</a:t>
            </a:r>
          </a:p>
        </p:txBody>
      </p:sp>
    </p:spTree>
    <p:extLst>
      <p:ext uri="{BB962C8B-B14F-4D97-AF65-F5344CB8AC3E}">
        <p14:creationId xmlns:p14="http://schemas.microsoft.com/office/powerpoint/2010/main" val="569162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Date Placeholder 2"/>
          <p:cNvSpPr>
            <a:spLocks noGrp="1"/>
          </p:cNvSpPr>
          <p:nvPr>
            <p:ph type="dt" sz="half" idx="10"/>
          </p:nvPr>
        </p:nvSpPr>
        <p:spPr/>
        <p:txBody>
          <a:bodyPr/>
          <a:lstStyle/>
          <a:p>
            <a:pPr>
              <a:defRPr/>
            </a:pPr>
            <a:r>
              <a:rPr lang="en-US" altLang="en-US" smtClean="0"/>
              <a:t>January 27, 2016</a:t>
            </a:r>
            <a:endParaRPr lang="en-US" altLang="en-US" dirty="0"/>
          </a:p>
        </p:txBody>
      </p:sp>
      <p:sp>
        <p:nvSpPr>
          <p:cNvPr id="4" name="Footer Placeholder 3"/>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5" name="Slide Number Placeholder 4"/>
          <p:cNvSpPr>
            <a:spLocks noGrp="1"/>
          </p:cNvSpPr>
          <p:nvPr>
            <p:ph type="sldNum" sz="quarter" idx="12"/>
          </p:nvPr>
        </p:nvSpPr>
        <p:spPr/>
        <p:txBody>
          <a:bodyPr/>
          <a:lstStyle/>
          <a:p>
            <a:pPr>
              <a:defRPr/>
            </a:pPr>
            <a:fld id="{CED47AB3-F4B2-4620-A664-C3C4CF96775D}" type="slidenum">
              <a:rPr lang="en-US" altLang="en-US" smtClean="0"/>
              <a:pPr>
                <a:defRPr/>
              </a:pPr>
              <a:t>15</a:t>
            </a:fld>
            <a:endParaRPr lang="en-US" altLang="en-US"/>
          </a:p>
        </p:txBody>
      </p:sp>
      <p:sp>
        <p:nvSpPr>
          <p:cNvPr id="6" name="Rectangle 5"/>
          <p:cNvSpPr/>
          <p:nvPr/>
        </p:nvSpPr>
        <p:spPr>
          <a:xfrm>
            <a:off x="844951" y="2459504"/>
            <a:ext cx="7465671" cy="1200329"/>
          </a:xfrm>
          <a:prstGeom prst="rect">
            <a:avLst/>
          </a:prstGeom>
        </p:spPr>
        <p:txBody>
          <a:bodyPr wrap="square">
            <a:spAutoFit/>
          </a:bodyPr>
          <a:lstStyle/>
          <a:p>
            <a:r>
              <a:rPr lang="en-US" dirty="0"/>
              <a:t>The DDS clock measurement concept has been proven viable, and is an effective technique for making precise phase measurements</a:t>
            </a:r>
            <a:r>
              <a:rPr lang="en-US" b="1" dirty="0"/>
              <a:t>.</a:t>
            </a:r>
            <a:endParaRPr lang="en-US" dirty="0"/>
          </a:p>
        </p:txBody>
      </p:sp>
    </p:spTree>
    <p:extLst>
      <p:ext uri="{BB962C8B-B14F-4D97-AF65-F5344CB8AC3E}">
        <p14:creationId xmlns:p14="http://schemas.microsoft.com/office/powerpoint/2010/main" val="3482995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ltLang="en-US" smtClean="0"/>
              <a:t>January 27, 2016</a:t>
            </a:r>
            <a:endParaRPr lang="en-US" altLang="en-US" dirty="0"/>
          </a:p>
        </p:txBody>
      </p:sp>
      <p:sp>
        <p:nvSpPr>
          <p:cNvPr id="3" name="Footer Placeholder 2"/>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4" name="Slide Number Placeholder 3"/>
          <p:cNvSpPr>
            <a:spLocks noGrp="1"/>
          </p:cNvSpPr>
          <p:nvPr>
            <p:ph type="sldNum" sz="quarter" idx="12"/>
          </p:nvPr>
        </p:nvSpPr>
        <p:spPr/>
        <p:txBody>
          <a:bodyPr/>
          <a:lstStyle/>
          <a:p>
            <a:pPr>
              <a:defRPr/>
            </a:pPr>
            <a:fld id="{6A53754F-0A97-44DB-B14C-868CE2BFAE01}" type="slidenum">
              <a:rPr lang="en-US" altLang="en-US" smtClean="0"/>
              <a:pPr>
                <a:defRPr/>
              </a:pPr>
              <a:t>16</a:t>
            </a:fld>
            <a:endParaRPr lang="en-US" altLang="en-US"/>
          </a:p>
        </p:txBody>
      </p:sp>
      <p:sp>
        <p:nvSpPr>
          <p:cNvPr id="5" name="TextBox 4"/>
          <p:cNvSpPr txBox="1"/>
          <p:nvPr/>
        </p:nvSpPr>
        <p:spPr>
          <a:xfrm>
            <a:off x="2384387" y="2476982"/>
            <a:ext cx="4178460" cy="830997"/>
          </a:xfrm>
          <a:prstGeom prst="rect">
            <a:avLst/>
          </a:prstGeom>
          <a:noFill/>
        </p:spPr>
        <p:txBody>
          <a:bodyPr wrap="square" rtlCol="0">
            <a:spAutoFit/>
          </a:bodyPr>
          <a:lstStyle/>
          <a:p>
            <a:pPr algn="ctr"/>
            <a:r>
              <a:rPr lang="en-US" sz="4800" dirty="0" smtClean="0"/>
              <a:t>Backup Slides</a:t>
            </a:r>
            <a:endParaRPr lang="en-US" sz="4800" dirty="0"/>
          </a:p>
        </p:txBody>
      </p:sp>
    </p:spTree>
    <p:extLst>
      <p:ext uri="{BB962C8B-B14F-4D97-AF65-F5344CB8AC3E}">
        <p14:creationId xmlns:p14="http://schemas.microsoft.com/office/powerpoint/2010/main" val="80932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Detailed Block Diagram</a:t>
            </a:r>
            <a:endParaRPr lang="en-US" dirty="0"/>
          </a:p>
        </p:txBody>
      </p:sp>
      <p:sp>
        <p:nvSpPr>
          <p:cNvPr id="4" name="Date Placeholder 3"/>
          <p:cNvSpPr>
            <a:spLocks noGrp="1"/>
          </p:cNvSpPr>
          <p:nvPr>
            <p:ph type="dt" sz="half" idx="10"/>
          </p:nvPr>
        </p:nvSpPr>
        <p:spPr/>
        <p:txBody>
          <a:bodyPr/>
          <a:lstStyle/>
          <a:p>
            <a:pPr>
              <a:defRPr/>
            </a:pPr>
            <a:r>
              <a:rPr lang="en-US" altLang="en-US" smtClean="0"/>
              <a:t>January 27, 2016</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6" name="Slide Number Placeholder 5"/>
          <p:cNvSpPr>
            <a:spLocks noGrp="1"/>
          </p:cNvSpPr>
          <p:nvPr>
            <p:ph type="sldNum" sz="quarter" idx="12"/>
          </p:nvPr>
        </p:nvSpPr>
        <p:spPr/>
        <p:txBody>
          <a:bodyPr/>
          <a:lstStyle/>
          <a:p>
            <a:pPr>
              <a:defRPr/>
            </a:pPr>
            <a:fld id="{209C79DF-2328-454B-A5A0-7C965BC72BE8}" type="slidenum">
              <a:rPr lang="en-US" altLang="en-US" smtClean="0"/>
              <a:pPr>
                <a:defRPr/>
              </a:pPr>
              <a:t>17</a:t>
            </a:fld>
            <a:endParaRPr lang="en-US" altLang="en-US"/>
          </a:p>
        </p:txBody>
      </p:sp>
      <p:sp>
        <p:nvSpPr>
          <p:cNvPr id="7"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 name="Object 7"/>
          <p:cNvGraphicFramePr>
            <a:graphicFrameLocks noChangeAspect="1"/>
          </p:cNvGraphicFramePr>
          <p:nvPr>
            <p:extLst>
              <p:ext uri="{D42A27DB-BD31-4B8C-83A1-F6EECF244321}">
                <p14:modId xmlns:p14="http://schemas.microsoft.com/office/powerpoint/2010/main" val="1192839147"/>
              </p:ext>
            </p:extLst>
          </p:nvPr>
        </p:nvGraphicFramePr>
        <p:xfrm>
          <a:off x="1074832" y="889098"/>
          <a:ext cx="6486525" cy="5638800"/>
        </p:xfrm>
        <a:graphic>
          <a:graphicData uri="http://schemas.openxmlformats.org/presentationml/2006/ole">
            <mc:AlternateContent xmlns:mc="http://schemas.openxmlformats.org/markup-compatibility/2006">
              <mc:Choice xmlns:v="urn:schemas-microsoft-com:vml" Requires="v">
                <p:oleObj spid="_x0000_s91203" name="RFFlow" r:id="rId4" imgW="7948800" imgH="6912000" progId="RFFlow4">
                  <p:embed/>
                </p:oleObj>
              </mc:Choice>
              <mc:Fallback>
                <p:oleObj name="RFFlow" r:id="rId4" imgW="7948800" imgH="6912000" progId="RFFlow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4832" y="889098"/>
                        <a:ext cx="6486525" cy="563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48090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Firmware Flowchart</a:t>
            </a:r>
            <a:endParaRPr lang="en-US" dirty="0"/>
          </a:p>
        </p:txBody>
      </p:sp>
      <p:sp>
        <p:nvSpPr>
          <p:cNvPr id="4" name="Date Placeholder 3"/>
          <p:cNvSpPr>
            <a:spLocks noGrp="1"/>
          </p:cNvSpPr>
          <p:nvPr>
            <p:ph type="dt" sz="half" idx="10"/>
          </p:nvPr>
        </p:nvSpPr>
        <p:spPr/>
        <p:txBody>
          <a:bodyPr/>
          <a:lstStyle/>
          <a:p>
            <a:pPr>
              <a:defRPr/>
            </a:pPr>
            <a:r>
              <a:rPr lang="en-US" altLang="en-US" smtClean="0"/>
              <a:t>January 27, 2016</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6" name="Slide Number Placeholder 5"/>
          <p:cNvSpPr>
            <a:spLocks noGrp="1"/>
          </p:cNvSpPr>
          <p:nvPr>
            <p:ph type="sldNum" sz="quarter" idx="12"/>
          </p:nvPr>
        </p:nvSpPr>
        <p:spPr/>
        <p:txBody>
          <a:bodyPr/>
          <a:lstStyle/>
          <a:p>
            <a:pPr>
              <a:defRPr/>
            </a:pPr>
            <a:fld id="{209C79DF-2328-454B-A5A0-7C965BC72BE8}" type="slidenum">
              <a:rPr lang="en-US" altLang="en-US" smtClean="0"/>
              <a:pPr>
                <a:defRPr/>
              </a:pPr>
              <a:t>18</a:t>
            </a:fld>
            <a:endParaRPr lang="en-US" altLang="en-US"/>
          </a:p>
        </p:txBody>
      </p:sp>
      <p:sp>
        <p:nvSpPr>
          <p:cNvPr id="7"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 name="Object 7"/>
          <p:cNvGraphicFramePr>
            <a:graphicFrameLocks noChangeAspect="1"/>
          </p:cNvGraphicFramePr>
          <p:nvPr>
            <p:extLst>
              <p:ext uri="{D42A27DB-BD31-4B8C-83A1-F6EECF244321}">
                <p14:modId xmlns:p14="http://schemas.microsoft.com/office/powerpoint/2010/main" val="177351352"/>
              </p:ext>
            </p:extLst>
          </p:nvPr>
        </p:nvGraphicFramePr>
        <p:xfrm>
          <a:off x="1641503" y="1355889"/>
          <a:ext cx="5675447" cy="4111803"/>
        </p:xfrm>
        <a:graphic>
          <a:graphicData uri="http://schemas.openxmlformats.org/presentationml/2006/ole">
            <mc:AlternateContent xmlns:mc="http://schemas.openxmlformats.org/markup-compatibility/2006">
              <mc:Choice xmlns:v="urn:schemas-microsoft-com:vml" Requires="v">
                <p:oleObj spid="_x0000_s93252" name="RFFlow" r:id="rId4" imgW="4665600" imgH="3369600" progId="RFFlow4">
                  <p:embed/>
                </p:oleObj>
              </mc:Choice>
              <mc:Fallback>
                <p:oleObj name="RFFlow" r:id="rId4" imgW="4665600" imgH="3369600" progId="RFFlow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1503" y="1355889"/>
                        <a:ext cx="5675447" cy="4111803"/>
                      </a:xfrm>
                      <a:prstGeom prst="rect">
                        <a:avLst/>
                      </a:prstGeom>
                      <a:noFill/>
                    </p:spPr>
                  </p:pic>
                </p:oleObj>
              </mc:Fallback>
            </mc:AlternateContent>
          </a:graphicData>
        </a:graphic>
      </p:graphicFrame>
    </p:spTree>
    <p:extLst>
      <p:ext uri="{BB962C8B-B14F-4D97-AF65-F5344CB8AC3E}">
        <p14:creationId xmlns:p14="http://schemas.microsoft.com/office/powerpoint/2010/main" val="714888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Module Packaging</a:t>
            </a:r>
            <a:endParaRPr lang="en-US" dirty="0"/>
          </a:p>
        </p:txBody>
      </p:sp>
      <p:sp>
        <p:nvSpPr>
          <p:cNvPr id="3" name="Date Placeholder 2"/>
          <p:cNvSpPr>
            <a:spLocks noGrp="1"/>
          </p:cNvSpPr>
          <p:nvPr>
            <p:ph type="dt" sz="half" idx="10"/>
          </p:nvPr>
        </p:nvSpPr>
        <p:spPr/>
        <p:txBody>
          <a:bodyPr/>
          <a:lstStyle/>
          <a:p>
            <a:pPr>
              <a:defRPr/>
            </a:pPr>
            <a:r>
              <a:rPr lang="en-US" altLang="en-US" smtClean="0"/>
              <a:t>January 27, 2016</a:t>
            </a:r>
            <a:endParaRPr lang="en-US" altLang="en-US" dirty="0"/>
          </a:p>
        </p:txBody>
      </p:sp>
      <p:sp>
        <p:nvSpPr>
          <p:cNvPr id="4" name="Footer Placeholder 3"/>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5" name="Slide Number Placeholder 4"/>
          <p:cNvSpPr>
            <a:spLocks noGrp="1"/>
          </p:cNvSpPr>
          <p:nvPr>
            <p:ph type="sldNum" sz="quarter" idx="12"/>
          </p:nvPr>
        </p:nvSpPr>
        <p:spPr/>
        <p:txBody>
          <a:bodyPr/>
          <a:lstStyle/>
          <a:p>
            <a:pPr>
              <a:defRPr/>
            </a:pPr>
            <a:fld id="{CED47AB3-F4B2-4620-A664-C3C4CF96775D}" type="slidenum">
              <a:rPr lang="en-US" altLang="en-US" smtClean="0"/>
              <a:pPr>
                <a:defRPr/>
              </a:pPr>
              <a:t>19</a:t>
            </a:fld>
            <a:endParaRPr lang="en-US" altLang="en-US"/>
          </a:p>
        </p:txBody>
      </p:sp>
      <p:sp>
        <p:nvSpPr>
          <p:cNvPr id="6"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3443938375"/>
              </p:ext>
            </p:extLst>
          </p:nvPr>
        </p:nvGraphicFramePr>
        <p:xfrm>
          <a:off x="315828" y="1217747"/>
          <a:ext cx="8512344" cy="3470000"/>
        </p:xfrm>
        <a:graphic>
          <a:graphicData uri="http://schemas.openxmlformats.org/presentationml/2006/ole">
            <mc:AlternateContent xmlns:mc="http://schemas.openxmlformats.org/markup-compatibility/2006">
              <mc:Choice xmlns:v="urn:schemas-microsoft-com:vml" Requires="v">
                <p:oleObj spid="_x0000_s97327" name="Bitmap Image" r:id="rId4" imgW="10964806" imgH="4466667" progId="Paint.Picture">
                  <p:embed/>
                </p:oleObj>
              </mc:Choice>
              <mc:Fallback>
                <p:oleObj name="Bitmap Image" r:id="rId4" imgW="10964806" imgH="4466667" progId="Paint.Picture">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828" y="1217747"/>
                        <a:ext cx="8512344" cy="3470000"/>
                      </a:xfrm>
                      <a:prstGeom prst="rect">
                        <a:avLst/>
                      </a:prstGeom>
                      <a:noFill/>
                    </p:spPr>
                  </p:pic>
                </p:oleObj>
              </mc:Fallback>
            </mc:AlternateContent>
          </a:graphicData>
        </a:graphic>
      </p:graphicFrame>
    </p:spTree>
    <p:extLst>
      <p:ext uri="{BB962C8B-B14F-4D97-AF65-F5344CB8AC3E}">
        <p14:creationId xmlns:p14="http://schemas.microsoft.com/office/powerpoint/2010/main" val="447812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Accuracy Test</a:t>
            </a:r>
            <a:endParaRPr lang="en-US" dirty="0"/>
          </a:p>
        </p:txBody>
      </p:sp>
      <p:sp>
        <p:nvSpPr>
          <p:cNvPr id="3" name="Date Placeholder 2"/>
          <p:cNvSpPr>
            <a:spLocks noGrp="1"/>
          </p:cNvSpPr>
          <p:nvPr>
            <p:ph type="dt" sz="half" idx="10"/>
          </p:nvPr>
        </p:nvSpPr>
        <p:spPr/>
        <p:txBody>
          <a:bodyPr/>
          <a:lstStyle/>
          <a:p>
            <a:pPr>
              <a:defRPr/>
            </a:pPr>
            <a:r>
              <a:rPr lang="en-US" altLang="en-US" smtClean="0"/>
              <a:t>January 27, 2016</a:t>
            </a:r>
            <a:endParaRPr lang="en-US" altLang="en-US" dirty="0"/>
          </a:p>
        </p:txBody>
      </p:sp>
      <p:sp>
        <p:nvSpPr>
          <p:cNvPr id="4" name="Footer Placeholder 3"/>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5" name="Slide Number Placeholder 4"/>
          <p:cNvSpPr>
            <a:spLocks noGrp="1"/>
          </p:cNvSpPr>
          <p:nvPr>
            <p:ph type="sldNum" sz="quarter" idx="12"/>
          </p:nvPr>
        </p:nvSpPr>
        <p:spPr/>
        <p:txBody>
          <a:bodyPr/>
          <a:lstStyle/>
          <a:p>
            <a:pPr>
              <a:defRPr/>
            </a:pPr>
            <a:fld id="{CED47AB3-F4B2-4620-A664-C3C4CF96775D}" type="slidenum">
              <a:rPr lang="en-US" altLang="en-US" smtClean="0"/>
              <a:pPr>
                <a:defRPr/>
              </a:pPr>
              <a:t>20</a:t>
            </a:fld>
            <a:endParaRPr lang="en-US" altLang="en-US"/>
          </a:p>
        </p:txBody>
      </p:sp>
      <p:pic>
        <p:nvPicPr>
          <p:cNvPr id="100354" name="Picture 2" descr="C:\Users\Bill\Desktop\30-Day Accuracy Tes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9240" y="1071489"/>
            <a:ext cx="6971907" cy="5319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660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Dual Channel Module</a:t>
            </a:r>
            <a:endParaRPr lang="en-US" dirty="0"/>
          </a:p>
        </p:txBody>
      </p:sp>
      <p:sp>
        <p:nvSpPr>
          <p:cNvPr id="3" name="Date Placeholder 2"/>
          <p:cNvSpPr>
            <a:spLocks noGrp="1"/>
          </p:cNvSpPr>
          <p:nvPr>
            <p:ph type="dt" sz="half" idx="10"/>
          </p:nvPr>
        </p:nvSpPr>
        <p:spPr/>
        <p:txBody>
          <a:bodyPr/>
          <a:lstStyle/>
          <a:p>
            <a:pPr>
              <a:defRPr/>
            </a:pPr>
            <a:r>
              <a:rPr lang="en-US" altLang="en-US" smtClean="0"/>
              <a:t>January 27, 2016</a:t>
            </a:r>
            <a:endParaRPr lang="en-US" altLang="en-US" dirty="0"/>
          </a:p>
        </p:txBody>
      </p:sp>
      <p:sp>
        <p:nvSpPr>
          <p:cNvPr id="4" name="Footer Placeholder 3"/>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5" name="Slide Number Placeholder 4"/>
          <p:cNvSpPr>
            <a:spLocks noGrp="1"/>
          </p:cNvSpPr>
          <p:nvPr>
            <p:ph type="sldNum" sz="quarter" idx="12"/>
          </p:nvPr>
        </p:nvSpPr>
        <p:spPr/>
        <p:txBody>
          <a:bodyPr/>
          <a:lstStyle/>
          <a:p>
            <a:pPr>
              <a:defRPr/>
            </a:pPr>
            <a:fld id="{CED47AB3-F4B2-4620-A664-C3C4CF96775D}" type="slidenum">
              <a:rPr lang="en-US" altLang="en-US" smtClean="0"/>
              <a:pPr>
                <a:defRPr/>
              </a:pPr>
              <a:t>21</a:t>
            </a:fld>
            <a:endParaRPr lang="en-US" altLang="en-US"/>
          </a:p>
        </p:txBody>
      </p:sp>
      <p:sp>
        <p:nvSpPr>
          <p:cNvPr id="6"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2236929399"/>
              </p:ext>
            </p:extLst>
          </p:nvPr>
        </p:nvGraphicFramePr>
        <p:xfrm>
          <a:off x="330528" y="1284790"/>
          <a:ext cx="8303377" cy="4109013"/>
        </p:xfrm>
        <a:graphic>
          <a:graphicData uri="http://schemas.openxmlformats.org/presentationml/2006/ole">
            <mc:AlternateContent xmlns:mc="http://schemas.openxmlformats.org/markup-compatibility/2006">
              <mc:Choice xmlns:v="urn:schemas-microsoft-com:vml" Requires="v">
                <p:oleObj spid="_x0000_s98349" name="RFFlow" r:id="rId4" imgW="8035200" imgH="3974400" progId="RFFlow4">
                  <p:embed/>
                </p:oleObj>
              </mc:Choice>
              <mc:Fallback>
                <p:oleObj name="RFFlow" r:id="rId4" imgW="8035200" imgH="3974400" progId="RFFlow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528" y="1284790"/>
                        <a:ext cx="8303377" cy="4109013"/>
                      </a:xfrm>
                      <a:prstGeom prst="rect">
                        <a:avLst/>
                      </a:prstGeom>
                      <a:noFill/>
                    </p:spPr>
                  </p:pic>
                </p:oleObj>
              </mc:Fallback>
            </mc:AlternateContent>
          </a:graphicData>
        </a:graphic>
      </p:graphicFrame>
    </p:spTree>
    <p:extLst>
      <p:ext uri="{BB962C8B-B14F-4D97-AF65-F5344CB8AC3E}">
        <p14:creationId xmlns:p14="http://schemas.microsoft.com/office/powerpoint/2010/main" val="3385446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2-Port Network Measurement</a:t>
            </a:r>
            <a:endParaRPr lang="en-US" dirty="0"/>
          </a:p>
        </p:txBody>
      </p:sp>
      <p:sp>
        <p:nvSpPr>
          <p:cNvPr id="3" name="Date Placeholder 2"/>
          <p:cNvSpPr>
            <a:spLocks noGrp="1"/>
          </p:cNvSpPr>
          <p:nvPr>
            <p:ph type="dt" sz="half" idx="10"/>
          </p:nvPr>
        </p:nvSpPr>
        <p:spPr/>
        <p:txBody>
          <a:bodyPr/>
          <a:lstStyle/>
          <a:p>
            <a:pPr>
              <a:defRPr/>
            </a:pPr>
            <a:r>
              <a:rPr lang="en-US" altLang="en-US" smtClean="0"/>
              <a:t>January 27, 2016</a:t>
            </a:r>
            <a:endParaRPr lang="en-US" altLang="en-US" dirty="0"/>
          </a:p>
        </p:txBody>
      </p:sp>
      <p:sp>
        <p:nvSpPr>
          <p:cNvPr id="4" name="Footer Placeholder 3"/>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5" name="Slide Number Placeholder 4"/>
          <p:cNvSpPr>
            <a:spLocks noGrp="1"/>
          </p:cNvSpPr>
          <p:nvPr>
            <p:ph type="sldNum" sz="quarter" idx="12"/>
          </p:nvPr>
        </p:nvSpPr>
        <p:spPr/>
        <p:txBody>
          <a:bodyPr/>
          <a:lstStyle/>
          <a:p>
            <a:pPr>
              <a:defRPr/>
            </a:pPr>
            <a:fld id="{CED47AB3-F4B2-4620-A664-C3C4CF96775D}" type="slidenum">
              <a:rPr lang="en-US" altLang="en-US" smtClean="0"/>
              <a:pPr>
                <a:defRPr/>
              </a:pPr>
              <a:t>22</a:t>
            </a:fld>
            <a:endParaRPr lang="en-US" altLang="en-US"/>
          </a:p>
        </p:txBody>
      </p:sp>
      <p:sp>
        <p:nvSpPr>
          <p:cNvPr id="6"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1845786360"/>
              </p:ext>
            </p:extLst>
          </p:nvPr>
        </p:nvGraphicFramePr>
        <p:xfrm>
          <a:off x="434050" y="1675772"/>
          <a:ext cx="8275899" cy="2858947"/>
        </p:xfrm>
        <a:graphic>
          <a:graphicData uri="http://schemas.openxmlformats.org/presentationml/2006/ole">
            <mc:AlternateContent xmlns:mc="http://schemas.openxmlformats.org/markup-compatibility/2006">
              <mc:Choice xmlns:v="urn:schemas-microsoft-com:vml" Requires="v">
                <p:oleObj spid="_x0000_s99372" name="RFFlow" r:id="rId4" imgW="6739200" imgH="2332800" progId="RFFlow4">
                  <p:embed/>
                </p:oleObj>
              </mc:Choice>
              <mc:Fallback>
                <p:oleObj name="RFFlow" r:id="rId4" imgW="6739200" imgH="2332800" progId="RFFlow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050" y="1675772"/>
                        <a:ext cx="8275899" cy="2858947"/>
                      </a:xfrm>
                      <a:prstGeom prst="rect">
                        <a:avLst/>
                      </a:prstGeom>
                      <a:noFill/>
                    </p:spPr>
                  </p:pic>
                </p:oleObj>
              </mc:Fallback>
            </mc:AlternateContent>
          </a:graphicData>
        </a:graphic>
      </p:graphicFrame>
    </p:spTree>
    <p:extLst>
      <p:ext uri="{BB962C8B-B14F-4D97-AF65-F5344CB8AC3E}">
        <p14:creationId xmlns:p14="http://schemas.microsoft.com/office/powerpoint/2010/main" val="1535886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Database User Interface</a:t>
            </a:r>
            <a:endParaRPr lang="en-US" dirty="0"/>
          </a:p>
        </p:txBody>
      </p:sp>
      <p:sp>
        <p:nvSpPr>
          <p:cNvPr id="3" name="Date Placeholder 2"/>
          <p:cNvSpPr>
            <a:spLocks noGrp="1"/>
          </p:cNvSpPr>
          <p:nvPr>
            <p:ph type="dt" sz="half" idx="10"/>
          </p:nvPr>
        </p:nvSpPr>
        <p:spPr/>
        <p:txBody>
          <a:bodyPr/>
          <a:lstStyle/>
          <a:p>
            <a:pPr>
              <a:defRPr/>
            </a:pPr>
            <a:r>
              <a:rPr lang="en-US" altLang="en-US" smtClean="0"/>
              <a:t>January 27, 2016</a:t>
            </a:r>
            <a:endParaRPr lang="en-US" altLang="en-US" dirty="0"/>
          </a:p>
        </p:txBody>
      </p:sp>
      <p:sp>
        <p:nvSpPr>
          <p:cNvPr id="4" name="Footer Placeholder 3"/>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5" name="Slide Number Placeholder 4"/>
          <p:cNvSpPr>
            <a:spLocks noGrp="1"/>
          </p:cNvSpPr>
          <p:nvPr>
            <p:ph type="sldNum" sz="quarter" idx="12"/>
          </p:nvPr>
        </p:nvSpPr>
        <p:spPr/>
        <p:txBody>
          <a:bodyPr/>
          <a:lstStyle/>
          <a:p>
            <a:pPr>
              <a:defRPr/>
            </a:pPr>
            <a:fld id="{CED47AB3-F4B2-4620-A664-C3C4CF96775D}" type="slidenum">
              <a:rPr lang="en-US" altLang="en-US" smtClean="0"/>
              <a:pPr>
                <a:defRPr/>
              </a:pPr>
              <a:t>23</a:t>
            </a:fld>
            <a:endParaRPr lang="en-US" altLang="en-US"/>
          </a:p>
        </p:txBody>
      </p:sp>
      <p:pic>
        <p:nvPicPr>
          <p:cNvPr id="1003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715" y="1299053"/>
            <a:ext cx="8481341" cy="4303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0801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Program</a:t>
            </a:r>
            <a:endParaRPr lang="en-US" dirty="0"/>
          </a:p>
        </p:txBody>
      </p:sp>
      <p:sp>
        <p:nvSpPr>
          <p:cNvPr id="3" name="Date Placeholder 2"/>
          <p:cNvSpPr>
            <a:spLocks noGrp="1"/>
          </p:cNvSpPr>
          <p:nvPr>
            <p:ph type="dt" sz="half" idx="10"/>
          </p:nvPr>
        </p:nvSpPr>
        <p:spPr/>
        <p:txBody>
          <a:bodyPr/>
          <a:lstStyle/>
          <a:p>
            <a:pPr>
              <a:defRPr/>
            </a:pPr>
            <a:r>
              <a:rPr lang="en-US" altLang="en-US" smtClean="0"/>
              <a:t>January 27, 2016</a:t>
            </a:r>
            <a:endParaRPr lang="en-US" altLang="en-US" dirty="0"/>
          </a:p>
        </p:txBody>
      </p:sp>
      <p:sp>
        <p:nvSpPr>
          <p:cNvPr id="4" name="Footer Placeholder 3"/>
          <p:cNvSpPr>
            <a:spLocks noGrp="1"/>
          </p:cNvSpPr>
          <p:nvPr>
            <p:ph type="ftr" sz="quarter" idx="11"/>
          </p:nvPr>
        </p:nvSpPr>
        <p:spPr/>
        <p:txBody>
          <a:bodyPr/>
          <a:lstStyle/>
          <a:p>
            <a:pPr>
              <a:defRPr/>
            </a:pPr>
            <a:r>
              <a:rPr lang="en-US" altLang="en-US" smtClean="0"/>
              <a:t>A DDS Clock Measurement Module</a:t>
            </a:r>
            <a:endParaRPr lang="en-US" altLang="en-US" dirty="0"/>
          </a:p>
        </p:txBody>
      </p:sp>
      <p:sp>
        <p:nvSpPr>
          <p:cNvPr id="5" name="Slide Number Placeholder 4"/>
          <p:cNvSpPr>
            <a:spLocks noGrp="1"/>
          </p:cNvSpPr>
          <p:nvPr>
            <p:ph type="sldNum" sz="quarter" idx="12"/>
          </p:nvPr>
        </p:nvSpPr>
        <p:spPr/>
        <p:txBody>
          <a:bodyPr/>
          <a:lstStyle/>
          <a:p>
            <a:pPr>
              <a:defRPr/>
            </a:pPr>
            <a:fld id="{CED47AB3-F4B2-4620-A664-C3C4CF96775D}" type="slidenum">
              <a:rPr lang="en-US" altLang="en-US" smtClean="0"/>
              <a:pPr>
                <a:defRPr/>
              </a:pPr>
              <a:t>24</a:t>
            </a:fld>
            <a:endParaRPr lang="en-US" altLang="en-US"/>
          </a:p>
        </p:txBody>
      </p:sp>
      <p:pic>
        <p:nvPicPr>
          <p:cNvPr id="1003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992" y="1070485"/>
            <a:ext cx="8178544" cy="5149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5830267"/>
      </p:ext>
    </p:extLst>
  </p:cSld>
  <p:clrMapOvr>
    <a:masterClrMapping/>
  </p:clrMapOvr>
</p:sld>
</file>

<file path=ppt/theme/theme1.xml><?xml version="1.0" encoding="utf-8"?>
<a:theme xmlns:a="http://schemas.openxmlformats.org/drawingml/2006/main" name="Symm Template21">
  <a:themeElements>
    <a:clrScheme name="">
      <a:dk1>
        <a:srgbClr val="000000"/>
      </a:dk1>
      <a:lt1>
        <a:srgbClr val="FFFFFF"/>
      </a:lt1>
      <a:dk2>
        <a:srgbClr val="000000"/>
      </a:dk2>
      <a:lt2>
        <a:srgbClr val="808080"/>
      </a:lt2>
      <a:accent1>
        <a:srgbClr val="008FD4"/>
      </a:accent1>
      <a:accent2>
        <a:srgbClr val="5DBACA"/>
      </a:accent2>
      <a:accent3>
        <a:srgbClr val="FFFFFF"/>
      </a:accent3>
      <a:accent4>
        <a:srgbClr val="000000"/>
      </a:accent4>
      <a:accent5>
        <a:srgbClr val="AAC6E6"/>
      </a:accent5>
      <a:accent6>
        <a:srgbClr val="53A8B7"/>
      </a:accent6>
      <a:hlink>
        <a:srgbClr val="6876E7"/>
      </a:hlink>
      <a:folHlink>
        <a:srgbClr val="ED181E"/>
      </a:folHlink>
    </a:clrScheme>
    <a:fontScheme name="Symm Template2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29" tIns="45714" rIns="91429" bIns="45714"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29" tIns="45714" rIns="91429" bIns="45714"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defRPr>
        </a:defPPr>
      </a:lstStyle>
    </a:lnDef>
  </a:objectDefaults>
  <a:extraClrSchemeLst>
    <a:extraClrScheme>
      <a:clrScheme name="Symm Template2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ymm Template2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ymm Template2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ymm Template2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ymm Template2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ymm Template2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ymm Template2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ymm Template2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ymm Template2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ymm Template2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ymm Template2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ymm Template2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C:\WINDOWS\Temporary Internet Files\OLK9221\Symm Template21.pot</Template>
  <TotalTime>15529</TotalTime>
  <Words>3346</Words>
  <Application>Microsoft Office PowerPoint</Application>
  <PresentationFormat>Letter Paper (8.5x11 in)</PresentationFormat>
  <Paragraphs>248</Paragraphs>
  <Slides>24</Slides>
  <Notes>24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24</vt:i4>
      </vt:variant>
    </vt:vector>
  </HeadingPairs>
  <TitlesOfParts>
    <vt:vector size="27" baseType="lpstr">
      <vt:lpstr>Symm Template21</vt:lpstr>
      <vt:lpstr>Bitmap Image</vt:lpstr>
      <vt:lpstr>RFFlow</vt:lpstr>
      <vt:lpstr>A DDS Clock Measurement Module</vt:lpstr>
      <vt:lpstr>Introduction</vt:lpstr>
      <vt:lpstr>DDS Block Diagram</vt:lpstr>
      <vt:lpstr>Basic DDS Operation</vt:lpstr>
      <vt:lpstr>Conceptual Block Diagram</vt:lpstr>
      <vt:lpstr>DDS Clock Measurements </vt:lpstr>
      <vt:lpstr>Phase and Frequency Data</vt:lpstr>
      <vt:lpstr>Frequency &amp; Phase Acquisition</vt:lpstr>
      <vt:lpstr>Phase &amp; Frequency Tracking</vt:lpstr>
      <vt:lpstr>User Interface Main Screen</vt:lpstr>
      <vt:lpstr>Noise Floor</vt:lpstr>
      <vt:lpstr>Condensed Specifications</vt:lpstr>
      <vt:lpstr>PowerPoint Presentation</vt:lpstr>
      <vt:lpstr>Applications</vt:lpstr>
      <vt:lpstr>Conclusion</vt:lpstr>
      <vt:lpstr>PowerPoint Presentation</vt:lpstr>
      <vt:lpstr>Detailed Block Diagram</vt:lpstr>
      <vt:lpstr>Firmware Flowchart</vt:lpstr>
      <vt:lpstr>Module Packaging</vt:lpstr>
      <vt:lpstr>Accuracy Test</vt:lpstr>
      <vt:lpstr>Dual Channel Module</vt:lpstr>
      <vt:lpstr>2-Port Network Measurement</vt:lpstr>
      <vt:lpstr>Database User Interface</vt:lpstr>
      <vt:lpstr>Monitoring Program</vt:lpstr>
    </vt:vector>
  </TitlesOfParts>
  <Manager>Proprietor;W.J. Riley</Manager>
  <Company>Hamilton Technical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Statistics of Time Transfer</dc:title>
  <dc:subject>Tutorial at the 2016 Precise Time and Time Interval (PTTI) Meeting</dc:subject>
  <dc:creator>W.J. Riley</dc:creator>
  <cp:keywords>Time Transfer, Frequency Transfer, Allan Variance, Modified Allan Variance, Time Variance, Allan Deviation, Modified Allan Deviation, Time Deviation, AVAR, MVAR, TVAR, ADEV, MDEV, TDEV,GPS, GPSDO, Power Law Noise</cp:keywords>
  <dc:description>An introduction to the basic statistical tools associated with time and frequency transfer processes.</dc:description>
  <cp:lastModifiedBy>William Riley</cp:lastModifiedBy>
  <cp:revision>591</cp:revision>
  <cp:lastPrinted>2015-12-28T14:57:33Z</cp:lastPrinted>
  <dcterms:created xsi:type="dcterms:W3CDTF">2002-03-28T00:31:26Z</dcterms:created>
  <dcterms:modified xsi:type="dcterms:W3CDTF">2015-12-28T14:59:29Z</dcterms:modified>
  <cp:category>Tutorial</cp:category>
</cp:coreProperties>
</file>